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jpg" ContentType="image/jp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/Relationships>
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FF1675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27295" y="9223247"/>
            <a:ext cx="676655" cy="676656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8000" cy="1028395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94179" y="1584452"/>
            <a:ext cx="1858010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27295" y="9223247"/>
            <a:ext cx="676655" cy="676656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8000" cy="10283951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2732274" y="2236627"/>
            <a:ext cx="0" cy="1465580"/>
          </a:xfrm>
          <a:custGeom>
            <a:avLst/>
            <a:gdLst/>
            <a:ahLst/>
            <a:cxnLst/>
            <a:rect l="l" t="t" r="r" b="b"/>
            <a:pathLst>
              <a:path w="0" h="1465579">
                <a:moveTo>
                  <a:pt x="0" y="0"/>
                </a:moveTo>
                <a:lnTo>
                  <a:pt x="1" y="1465250"/>
                </a:lnTo>
              </a:path>
            </a:pathLst>
          </a:custGeom>
          <a:ln w="57150">
            <a:solidFill>
              <a:srgbClr val="D9D9D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2732274" y="4202620"/>
            <a:ext cx="0" cy="1465580"/>
          </a:xfrm>
          <a:custGeom>
            <a:avLst/>
            <a:gdLst/>
            <a:ahLst/>
            <a:cxnLst/>
            <a:rect l="l" t="t" r="r" b="b"/>
            <a:pathLst>
              <a:path w="0" h="1465579">
                <a:moveTo>
                  <a:pt x="0" y="0"/>
                </a:moveTo>
                <a:lnTo>
                  <a:pt x="1" y="1465250"/>
                </a:lnTo>
              </a:path>
            </a:pathLst>
          </a:custGeom>
          <a:ln w="57150">
            <a:solidFill>
              <a:srgbClr val="D9D9D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2732274" y="6171728"/>
            <a:ext cx="0" cy="1465580"/>
          </a:xfrm>
          <a:custGeom>
            <a:avLst/>
            <a:gdLst/>
            <a:ahLst/>
            <a:cxnLst/>
            <a:rect l="l" t="t" r="r" b="b"/>
            <a:pathLst>
              <a:path w="0" h="1465579">
                <a:moveTo>
                  <a:pt x="0" y="0"/>
                </a:moveTo>
                <a:lnTo>
                  <a:pt x="1" y="1465250"/>
                </a:lnTo>
              </a:path>
            </a:pathLst>
          </a:custGeom>
          <a:ln w="57150">
            <a:solidFill>
              <a:srgbClr val="D9D9D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2732274" y="8140835"/>
            <a:ext cx="0" cy="1465580"/>
          </a:xfrm>
          <a:custGeom>
            <a:avLst/>
            <a:gdLst/>
            <a:ahLst/>
            <a:cxnLst/>
            <a:rect l="l" t="t" r="r" b="b"/>
            <a:pathLst>
              <a:path w="0" h="1465579">
                <a:moveTo>
                  <a:pt x="0" y="0"/>
                </a:moveTo>
                <a:lnTo>
                  <a:pt x="1" y="1465250"/>
                </a:lnTo>
              </a:path>
            </a:pathLst>
          </a:custGeom>
          <a:ln w="57150">
            <a:solidFill>
              <a:srgbClr val="D9D9D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27295" y="9223247"/>
            <a:ext cx="676655" cy="676656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8000" cy="10283951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220490" y="4538442"/>
            <a:ext cx="0" cy="1210310"/>
          </a:xfrm>
          <a:custGeom>
            <a:avLst/>
            <a:gdLst/>
            <a:ahLst/>
            <a:cxnLst/>
            <a:rect l="l" t="t" r="r" b="b"/>
            <a:pathLst>
              <a:path w="0" h="1210310">
                <a:moveTo>
                  <a:pt x="0" y="0"/>
                </a:moveTo>
                <a:lnTo>
                  <a:pt x="1" y="1210115"/>
                </a:lnTo>
              </a:path>
            </a:pathLst>
          </a:custGeom>
          <a:ln w="190500">
            <a:solidFill>
              <a:srgbClr val="FF167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7227295" y="9223247"/>
            <a:ext cx="676655" cy="6766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95929" y="709676"/>
            <a:ext cx="17028917" cy="1122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hyperlink" Target="http://www.xaviermorera.com/" TargetMode="External"/><Relationship Id="rId8" Type="http://schemas.openxmlformats.org/officeDocument/2006/relationships/hyperlink" Target="http://www.bigdatainc.org/" TargetMode="External"/><Relationship Id="rId9" Type="http://schemas.openxmlformats.org/officeDocument/2006/relationships/hyperlink" Target="http://www.lupo.ai/" TargetMode="External"/><Relationship Id="rId10" Type="http://schemas.openxmlformats.org/officeDocument/2006/relationships/image" Target="../media/image9.pn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5.pn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0.jp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1.png"/><Relationship Id="rId4" Type="http://schemas.openxmlformats.org/officeDocument/2006/relationships/image" Target="../media/image26.png"/><Relationship Id="rId5" Type="http://schemas.openxmlformats.org/officeDocument/2006/relationships/hyperlink" Target="http://www.lupo.ai/" TargetMode="External"/><Relationship Id="rId6" Type="http://schemas.openxmlformats.org/officeDocument/2006/relationships/hyperlink" Target="http://www.bigdatainc.org/" TargetMode="External"/><Relationship Id="rId7" Type="http://schemas.openxmlformats.org/officeDocument/2006/relationships/hyperlink" Target="http://www.xaviermorera.com/" TargetMode="External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3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8"/>
              <a:ext cx="676655" cy="676656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7998" cy="10286998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7105954"/>
              <a:ext cx="1017946" cy="2066544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178395" y="8149457"/>
              <a:ext cx="2066531" cy="1023041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246169" y="7105954"/>
              <a:ext cx="2041829" cy="2066544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121036" y="3119628"/>
            <a:ext cx="15649575" cy="1244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-660">
                <a:solidFill>
                  <a:srgbClr val="130F25"/>
                </a:solidFill>
              </a:rPr>
              <a:t>The</a:t>
            </a:r>
            <a:r>
              <a:rPr dirty="0" sz="8000" spc="-540">
                <a:solidFill>
                  <a:srgbClr val="130F25"/>
                </a:solidFill>
              </a:rPr>
              <a:t> </a:t>
            </a:r>
            <a:r>
              <a:rPr dirty="0" sz="8000" spc="-459">
                <a:solidFill>
                  <a:srgbClr val="130F25"/>
                </a:solidFill>
              </a:rPr>
              <a:t>Future</a:t>
            </a:r>
            <a:r>
              <a:rPr dirty="0" sz="8000" spc="-540">
                <a:solidFill>
                  <a:srgbClr val="130F25"/>
                </a:solidFill>
              </a:rPr>
              <a:t> </a:t>
            </a:r>
            <a:r>
              <a:rPr dirty="0" sz="8000" spc="-254">
                <a:solidFill>
                  <a:srgbClr val="130F25"/>
                </a:solidFill>
              </a:rPr>
              <a:t>of</a:t>
            </a:r>
            <a:r>
              <a:rPr dirty="0" sz="8000" spc="-535">
                <a:solidFill>
                  <a:srgbClr val="130F25"/>
                </a:solidFill>
              </a:rPr>
              <a:t> </a:t>
            </a:r>
            <a:r>
              <a:rPr dirty="0" sz="8000" spc="-530">
                <a:solidFill>
                  <a:srgbClr val="130F25"/>
                </a:solidFill>
              </a:rPr>
              <a:t>OpenAI</a:t>
            </a:r>
            <a:r>
              <a:rPr dirty="0" sz="8000" spc="-540">
                <a:solidFill>
                  <a:srgbClr val="130F25"/>
                </a:solidFill>
              </a:rPr>
              <a:t> </a:t>
            </a:r>
            <a:r>
              <a:rPr dirty="0" sz="8000" spc="-555">
                <a:solidFill>
                  <a:srgbClr val="130F25"/>
                </a:solidFill>
              </a:rPr>
              <a:t>and</a:t>
            </a:r>
            <a:r>
              <a:rPr dirty="0" sz="8000" spc="-540">
                <a:solidFill>
                  <a:srgbClr val="130F25"/>
                </a:solidFill>
              </a:rPr>
              <a:t> </a:t>
            </a:r>
            <a:r>
              <a:rPr dirty="0" sz="8000" spc="-680">
                <a:solidFill>
                  <a:srgbClr val="130F25"/>
                </a:solidFill>
              </a:rPr>
              <a:t>LLMs</a:t>
            </a:r>
            <a:endParaRPr sz="8000"/>
          </a:p>
        </p:txBody>
      </p:sp>
      <p:sp>
        <p:nvSpPr>
          <p:cNvPr id="9" name="object 9" descr=""/>
          <p:cNvSpPr txBox="1"/>
          <p:nvPr/>
        </p:nvSpPr>
        <p:spPr>
          <a:xfrm>
            <a:off x="3651934" y="7267447"/>
            <a:ext cx="7393305" cy="1722755"/>
          </a:xfrm>
          <a:prstGeom prst="rect">
            <a:avLst/>
          </a:prstGeom>
        </p:spPr>
        <p:txBody>
          <a:bodyPr wrap="square" lIns="0" tIns="90170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710"/>
              </a:spcBef>
            </a:pPr>
            <a:r>
              <a:rPr dirty="0" sz="3600" spc="-300">
                <a:solidFill>
                  <a:srgbClr val="FF1675"/>
                </a:solidFill>
                <a:latin typeface="Arial Black"/>
                <a:cs typeface="Arial Black"/>
              </a:rPr>
              <a:t>Xavier</a:t>
            </a:r>
            <a:r>
              <a:rPr dirty="0" sz="3600" spc="-229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dirty="0" sz="3600" spc="-70">
                <a:solidFill>
                  <a:srgbClr val="FF1675"/>
                </a:solidFill>
                <a:latin typeface="Arial Black"/>
                <a:cs typeface="Arial Black"/>
              </a:rPr>
              <a:t>Morera</a:t>
            </a:r>
            <a:endParaRPr sz="3600">
              <a:latin typeface="Arial Black"/>
              <a:cs typeface="Arial Black"/>
            </a:endParaRPr>
          </a:p>
          <a:p>
            <a:pPr marL="13970">
              <a:lnSpc>
                <a:spcPct val="100000"/>
              </a:lnSpc>
              <a:spcBef>
                <a:spcPts val="409"/>
              </a:spcBef>
            </a:pPr>
            <a:r>
              <a:rPr dirty="0" sz="2400">
                <a:solidFill>
                  <a:srgbClr val="130F25"/>
                </a:solidFill>
                <a:latin typeface="Arial"/>
                <a:cs typeface="Arial"/>
              </a:rPr>
              <a:t>Helping</a:t>
            </a:r>
            <a:r>
              <a:rPr dirty="0" sz="2400" spc="114">
                <a:solidFill>
                  <a:srgbClr val="130F25"/>
                </a:solidFill>
                <a:latin typeface="Arial"/>
                <a:cs typeface="Arial"/>
              </a:rPr>
              <a:t> </a:t>
            </a:r>
            <a:r>
              <a:rPr dirty="0" sz="2400">
                <a:solidFill>
                  <a:srgbClr val="130F25"/>
                </a:solidFill>
                <a:latin typeface="Arial"/>
                <a:cs typeface="Arial"/>
              </a:rPr>
              <a:t>developers</a:t>
            </a:r>
            <a:r>
              <a:rPr dirty="0" sz="2400" spc="125">
                <a:solidFill>
                  <a:srgbClr val="130F25"/>
                </a:solidFill>
                <a:latin typeface="Arial"/>
                <a:cs typeface="Arial"/>
              </a:rPr>
              <a:t> </a:t>
            </a:r>
            <a:r>
              <a:rPr dirty="0" sz="2400">
                <a:solidFill>
                  <a:srgbClr val="130F25"/>
                </a:solidFill>
                <a:latin typeface="Arial"/>
                <a:cs typeface="Arial"/>
              </a:rPr>
              <a:t>create</a:t>
            </a:r>
            <a:r>
              <a:rPr dirty="0" sz="2400" spc="130">
                <a:solidFill>
                  <a:srgbClr val="130F25"/>
                </a:solidFill>
                <a:latin typeface="Arial"/>
                <a:cs typeface="Arial"/>
              </a:rPr>
              <a:t> </a:t>
            </a:r>
            <a:r>
              <a:rPr dirty="0" sz="2400" spc="55">
                <a:solidFill>
                  <a:srgbClr val="130F25"/>
                </a:solidFill>
                <a:latin typeface="Arial"/>
                <a:cs typeface="Arial"/>
              </a:rPr>
              <a:t>epic</a:t>
            </a:r>
            <a:r>
              <a:rPr dirty="0" sz="2400" spc="120">
                <a:solidFill>
                  <a:srgbClr val="130F25"/>
                </a:solidFill>
                <a:latin typeface="Arial"/>
                <a:cs typeface="Arial"/>
              </a:rPr>
              <a:t> </a:t>
            </a:r>
            <a:r>
              <a:rPr dirty="0" sz="2400" spc="-10">
                <a:solidFill>
                  <a:srgbClr val="130F25"/>
                </a:solidFill>
                <a:latin typeface="Arial"/>
                <a:cs typeface="Arial"/>
              </a:rPr>
              <a:t>applications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505"/>
              </a:spcBef>
            </a:pPr>
            <a:r>
              <a:rPr dirty="0" sz="2200" spc="-20">
                <a:solidFill>
                  <a:srgbClr val="130F25"/>
                </a:solidFill>
                <a:latin typeface="Arial"/>
                <a:cs typeface="Arial"/>
                <a:hlinkClick r:id="rId7"/>
              </a:rPr>
              <a:t>www.xaviermorera.com</a:t>
            </a:r>
            <a:r>
              <a:rPr dirty="0" sz="2200" spc="-15">
                <a:solidFill>
                  <a:srgbClr val="130F25"/>
                </a:solidFill>
                <a:latin typeface="Arial"/>
                <a:cs typeface="Arial"/>
              </a:rPr>
              <a:t> </a:t>
            </a:r>
            <a:r>
              <a:rPr dirty="0" sz="2200" spc="220">
                <a:solidFill>
                  <a:srgbClr val="130F25"/>
                </a:solidFill>
                <a:latin typeface="Arial"/>
                <a:cs typeface="Arial"/>
              </a:rPr>
              <a:t>/</a:t>
            </a:r>
            <a:r>
              <a:rPr dirty="0" sz="2200" spc="-5">
                <a:solidFill>
                  <a:srgbClr val="130F25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130F25"/>
                </a:solidFill>
                <a:latin typeface="Arial"/>
                <a:cs typeface="Arial"/>
                <a:hlinkClick r:id="rId8"/>
              </a:rPr>
              <a:t>www.bigdatainc.org</a:t>
            </a:r>
            <a:r>
              <a:rPr dirty="0" sz="2200">
                <a:solidFill>
                  <a:srgbClr val="130F25"/>
                </a:solidFill>
                <a:latin typeface="Arial"/>
                <a:cs typeface="Arial"/>
              </a:rPr>
              <a:t> </a:t>
            </a:r>
            <a:r>
              <a:rPr dirty="0" sz="2200" spc="220">
                <a:solidFill>
                  <a:srgbClr val="130F25"/>
                </a:solidFill>
                <a:latin typeface="Arial"/>
                <a:cs typeface="Arial"/>
              </a:rPr>
              <a:t>/</a:t>
            </a:r>
            <a:r>
              <a:rPr dirty="0" sz="2200" spc="-5">
                <a:solidFill>
                  <a:srgbClr val="130F25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130F25"/>
                </a:solidFill>
                <a:latin typeface="Arial"/>
                <a:cs typeface="Arial"/>
                <a:hlinkClick r:id="rId9"/>
              </a:rPr>
              <a:t>www.lupo.ai</a:t>
            </a:r>
            <a:endParaRPr sz="2200">
              <a:latin typeface="Arial"/>
              <a:cs typeface="Arial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030652" y="7105954"/>
            <a:ext cx="2066544" cy="20665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1525" y="4592828"/>
            <a:ext cx="10071735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-395">
                <a:solidFill>
                  <a:srgbClr val="130F25"/>
                </a:solidFill>
              </a:rPr>
              <a:t>Exploring</a:t>
            </a:r>
            <a:r>
              <a:rPr dirty="0" sz="6000" spc="-400">
                <a:solidFill>
                  <a:srgbClr val="130F25"/>
                </a:solidFill>
              </a:rPr>
              <a:t> </a:t>
            </a:r>
            <a:r>
              <a:rPr dirty="0" sz="6000" spc="-340">
                <a:solidFill>
                  <a:srgbClr val="130F25"/>
                </a:solidFill>
              </a:rPr>
              <a:t>Open</a:t>
            </a:r>
            <a:r>
              <a:rPr dirty="0" sz="6000" spc="-400">
                <a:solidFill>
                  <a:srgbClr val="130F25"/>
                </a:solidFill>
              </a:rPr>
              <a:t> </a:t>
            </a:r>
            <a:r>
              <a:rPr dirty="0" sz="6000" spc="-409">
                <a:solidFill>
                  <a:srgbClr val="130F25"/>
                </a:solidFill>
              </a:rPr>
              <a:t>Challenges</a:t>
            </a:r>
            <a:endParaRPr sz="6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694179" y="2729483"/>
            <a:ext cx="13830300" cy="2463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8000" spc="-545">
                <a:solidFill>
                  <a:srgbClr val="FFFFFF"/>
                </a:solidFill>
                <a:latin typeface="Arial Black"/>
                <a:cs typeface="Arial Black"/>
              </a:rPr>
              <a:t>Navigating</a:t>
            </a:r>
            <a:r>
              <a:rPr dirty="0" sz="8000" spc="-52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8000" spc="-420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dirty="0" sz="8000" spc="-51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8000" spc="-620">
                <a:solidFill>
                  <a:srgbClr val="FFFFFF"/>
                </a:solidFill>
                <a:latin typeface="Arial Black"/>
                <a:cs typeface="Arial Black"/>
              </a:rPr>
              <a:t>complexities </a:t>
            </a:r>
            <a:r>
              <a:rPr dirty="0" sz="8000" spc="-254">
                <a:solidFill>
                  <a:srgbClr val="FFFFFF"/>
                </a:solidFill>
                <a:latin typeface="Arial Black"/>
                <a:cs typeface="Arial Black"/>
              </a:rPr>
              <a:t>of</a:t>
            </a:r>
            <a:r>
              <a:rPr dirty="0" sz="8000" spc="-54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8000" spc="-615">
                <a:solidFill>
                  <a:srgbClr val="FFFFFF"/>
                </a:solidFill>
                <a:latin typeface="Arial Black"/>
                <a:cs typeface="Arial Black"/>
              </a:rPr>
              <a:t>human</a:t>
            </a:r>
            <a:r>
              <a:rPr dirty="0" sz="8000" spc="-54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8000" spc="-610">
                <a:solidFill>
                  <a:srgbClr val="FFFFFF"/>
                </a:solidFill>
                <a:latin typeface="Arial Black"/>
                <a:cs typeface="Arial Black"/>
              </a:rPr>
              <a:t>communication.</a:t>
            </a:r>
            <a:endParaRPr sz="8000">
              <a:latin typeface="Arial Black"/>
              <a:cs typeface="Arial Black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215"/>
              <a:t>Challenge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A3FE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1536064" y="1694180"/>
            <a:ext cx="13787755" cy="55181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00099"/>
              </a:lnSpc>
              <a:spcBef>
                <a:spcPts val="90"/>
              </a:spcBef>
            </a:pPr>
            <a:r>
              <a:rPr dirty="0" sz="7200" spc="-495">
                <a:solidFill>
                  <a:srgbClr val="FFFFFF"/>
                </a:solidFill>
                <a:latin typeface="Arial Black"/>
                <a:cs typeface="Arial Black"/>
              </a:rPr>
              <a:t>Addressing</a:t>
            </a:r>
            <a:r>
              <a:rPr dirty="0" sz="7200" spc="-4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570">
                <a:solidFill>
                  <a:srgbClr val="FFFFFF"/>
                </a:solidFill>
                <a:latin typeface="Arial Black"/>
                <a:cs typeface="Arial Black"/>
              </a:rPr>
              <a:t>bias</a:t>
            </a:r>
            <a:r>
              <a:rPr dirty="0" sz="7200" spc="-47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420">
                <a:solidFill>
                  <a:srgbClr val="FFFFFF"/>
                </a:solidFill>
                <a:latin typeface="Arial Black"/>
                <a:cs typeface="Arial Black"/>
              </a:rPr>
              <a:t>detection</a:t>
            </a:r>
            <a:r>
              <a:rPr dirty="0" sz="7200" spc="-4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505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7200" spc="-475">
                <a:solidFill>
                  <a:srgbClr val="FFFFFF"/>
                </a:solidFill>
                <a:latin typeface="Arial Black"/>
                <a:cs typeface="Arial Black"/>
              </a:rPr>
              <a:t>mitigation</a:t>
            </a:r>
            <a:r>
              <a:rPr dirty="0" sz="7200" spc="-459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575">
                <a:solidFill>
                  <a:srgbClr val="FFFFFF"/>
                </a:solidFill>
                <a:latin typeface="Arial Black"/>
                <a:cs typeface="Arial Black"/>
              </a:rPr>
              <a:t>becomes</a:t>
            </a:r>
            <a:r>
              <a:rPr dirty="0" sz="7200" spc="-459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515">
                <a:solidFill>
                  <a:srgbClr val="FFFFFF"/>
                </a:solidFill>
                <a:latin typeface="Arial Black"/>
                <a:cs typeface="Arial Black"/>
              </a:rPr>
              <a:t>imperative </a:t>
            </a:r>
            <a:r>
              <a:rPr dirty="0" sz="7200" spc="-735">
                <a:solidFill>
                  <a:srgbClr val="FFFFFF"/>
                </a:solidFill>
                <a:latin typeface="Arial Black"/>
                <a:cs typeface="Arial Black"/>
              </a:rPr>
              <a:t>as</a:t>
            </a:r>
            <a:r>
              <a:rPr dirty="0" sz="7200" spc="-4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675">
                <a:solidFill>
                  <a:srgbClr val="FFFFFF"/>
                </a:solidFill>
                <a:latin typeface="Arial Black"/>
                <a:cs typeface="Arial Black"/>
              </a:rPr>
              <a:t>AI</a:t>
            </a:r>
            <a:r>
              <a:rPr dirty="0" sz="7200" spc="-48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505">
                <a:solidFill>
                  <a:srgbClr val="FFFFFF"/>
                </a:solidFill>
                <a:latin typeface="Arial Black"/>
                <a:cs typeface="Arial Black"/>
              </a:rPr>
              <a:t>language</a:t>
            </a:r>
            <a:r>
              <a:rPr dirty="0" sz="7200" spc="-4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565">
                <a:solidFill>
                  <a:srgbClr val="FFFFFF"/>
                </a:solidFill>
                <a:latin typeface="Arial Black"/>
                <a:cs typeface="Arial Black"/>
              </a:rPr>
              <a:t>models</a:t>
            </a:r>
            <a:r>
              <a:rPr dirty="0" sz="7200" spc="-4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560">
                <a:solidFill>
                  <a:srgbClr val="FFFFFF"/>
                </a:solidFill>
                <a:latin typeface="Arial Black"/>
                <a:cs typeface="Arial Black"/>
              </a:rPr>
              <a:t>become </a:t>
            </a:r>
            <a:r>
              <a:rPr dirty="0" sz="7200" spc="-570">
                <a:solidFill>
                  <a:srgbClr val="FFFFFF"/>
                </a:solidFill>
                <a:latin typeface="Arial Black"/>
                <a:cs typeface="Arial Black"/>
              </a:rPr>
              <a:t>more</a:t>
            </a:r>
            <a:r>
              <a:rPr dirty="0" sz="7200" spc="-48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434">
                <a:solidFill>
                  <a:srgbClr val="FFFFFF"/>
                </a:solidFill>
                <a:latin typeface="Arial Black"/>
                <a:cs typeface="Arial Black"/>
              </a:rPr>
              <a:t>integrated</a:t>
            </a:r>
            <a:r>
              <a:rPr dirty="0" sz="7200" spc="-4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390">
                <a:solidFill>
                  <a:srgbClr val="FFFFFF"/>
                </a:solidFill>
                <a:latin typeface="Arial Black"/>
                <a:cs typeface="Arial Black"/>
              </a:rPr>
              <a:t>into</a:t>
            </a:r>
            <a:r>
              <a:rPr dirty="0" sz="7200" spc="-4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7200" spc="-490">
                <a:solidFill>
                  <a:srgbClr val="FFFFFF"/>
                </a:solidFill>
                <a:latin typeface="Arial Black"/>
                <a:cs typeface="Arial Black"/>
              </a:rPr>
              <a:t>daily </a:t>
            </a:r>
            <a:r>
              <a:rPr dirty="0" sz="7200" spc="-495">
                <a:solidFill>
                  <a:srgbClr val="FFFFFF"/>
                </a:solidFill>
                <a:latin typeface="Arial Black"/>
                <a:cs typeface="Arial Black"/>
              </a:rPr>
              <a:t>interactions.</a:t>
            </a:r>
            <a:endParaRPr sz="72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694179" y="2727452"/>
            <a:ext cx="14328140" cy="3052445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60"/>
              </a:spcBef>
            </a:pPr>
            <a:r>
              <a:rPr dirty="0" sz="6600" spc="-535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dirty="0" sz="6600" spc="-44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375">
                <a:solidFill>
                  <a:srgbClr val="FFFFFF"/>
                </a:solidFill>
                <a:latin typeface="Arial Black"/>
                <a:cs typeface="Arial Black"/>
              </a:rPr>
              <a:t>diversity</a:t>
            </a:r>
            <a:r>
              <a:rPr dirty="0" sz="6600" spc="-44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215">
                <a:solidFill>
                  <a:srgbClr val="FFFFFF"/>
                </a:solidFill>
                <a:latin typeface="Arial Black"/>
                <a:cs typeface="Arial Black"/>
              </a:rPr>
              <a:t>of</a:t>
            </a:r>
            <a:r>
              <a:rPr dirty="0" sz="6600" spc="-45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84">
                <a:solidFill>
                  <a:srgbClr val="FFFFFF"/>
                </a:solidFill>
                <a:latin typeface="Arial Black"/>
                <a:cs typeface="Arial Black"/>
              </a:rPr>
              <a:t>languages</a:t>
            </a:r>
            <a:r>
              <a:rPr dirty="0" sz="6600" spc="-45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70">
                <a:solidFill>
                  <a:srgbClr val="FFFFFF"/>
                </a:solidFill>
                <a:latin typeface="Arial Black"/>
                <a:cs typeface="Arial Black"/>
              </a:rPr>
              <a:t>and </a:t>
            </a:r>
            <a:r>
              <a:rPr dirty="0" sz="6600" spc="-415">
                <a:solidFill>
                  <a:srgbClr val="FFFFFF"/>
                </a:solidFill>
                <a:latin typeface="Arial Black"/>
                <a:cs typeface="Arial Black"/>
              </a:rPr>
              <a:t>cultures</a:t>
            </a:r>
            <a:r>
              <a:rPr dirty="0" sz="6600" spc="-44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500">
                <a:solidFill>
                  <a:srgbClr val="FFFFFF"/>
                </a:solidFill>
                <a:latin typeface="Arial Black"/>
                <a:cs typeface="Arial Black"/>
              </a:rPr>
              <a:t>worldwide</a:t>
            </a:r>
            <a:r>
              <a:rPr dirty="0" sz="6600" spc="-43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95">
                <a:solidFill>
                  <a:srgbClr val="FFFFFF"/>
                </a:solidFill>
                <a:latin typeface="Arial Black"/>
                <a:cs typeface="Arial Black"/>
              </a:rPr>
              <a:t>poses</a:t>
            </a:r>
            <a:r>
              <a:rPr dirty="0" sz="6600" spc="-44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755">
                <a:solidFill>
                  <a:srgbClr val="FFFFFF"/>
                </a:solidFill>
                <a:latin typeface="Arial Black"/>
                <a:cs typeface="Arial Black"/>
              </a:rPr>
              <a:t>a </a:t>
            </a:r>
            <a:r>
              <a:rPr dirty="0" sz="6600" spc="-400">
                <a:solidFill>
                  <a:srgbClr val="FFFFFF"/>
                </a:solidFill>
                <a:latin typeface="Arial Black"/>
                <a:cs typeface="Arial Black"/>
              </a:rPr>
              <a:t>significant</a:t>
            </a:r>
            <a:r>
              <a:rPr dirty="0" sz="6600" spc="-43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55">
                <a:solidFill>
                  <a:srgbClr val="FFFFFF"/>
                </a:solidFill>
                <a:latin typeface="Arial Black"/>
                <a:cs typeface="Arial Black"/>
              </a:rPr>
              <a:t>challenge</a:t>
            </a:r>
            <a:r>
              <a:rPr dirty="0" sz="6600" spc="-44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265">
                <a:solidFill>
                  <a:srgbClr val="FFFFFF"/>
                </a:solidFill>
                <a:latin typeface="Arial Black"/>
                <a:cs typeface="Arial Black"/>
              </a:rPr>
              <a:t>for</a:t>
            </a:r>
            <a:r>
              <a:rPr dirty="0" sz="6600" spc="-42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615">
                <a:solidFill>
                  <a:srgbClr val="FFFFFF"/>
                </a:solidFill>
                <a:latin typeface="Arial Black"/>
                <a:cs typeface="Arial Black"/>
              </a:rPr>
              <a:t>AI</a:t>
            </a:r>
            <a:r>
              <a:rPr dirty="0" sz="6600" spc="-43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540">
                <a:solidFill>
                  <a:srgbClr val="FFFFFF"/>
                </a:solidFill>
                <a:latin typeface="Arial Black"/>
                <a:cs typeface="Arial Black"/>
              </a:rPr>
              <a:t>models.</a:t>
            </a:r>
            <a:endParaRPr sz="6600">
              <a:latin typeface="Arial Black"/>
              <a:cs typeface="Arial Black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215"/>
              <a:t>Challenge</a:t>
            </a:r>
            <a:endParaRPr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A3FE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1694179" y="2727452"/>
            <a:ext cx="14651990" cy="3052445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60"/>
              </a:spcBef>
            </a:pPr>
            <a:r>
              <a:rPr dirty="0" sz="6600" spc="-555">
                <a:solidFill>
                  <a:srgbClr val="FFFFFF"/>
                </a:solidFill>
                <a:latin typeface="Arial Black"/>
                <a:cs typeface="Arial Black"/>
              </a:rPr>
              <a:t>The</a:t>
            </a:r>
            <a:r>
              <a:rPr dirty="0" sz="6600" spc="-44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59">
                <a:solidFill>
                  <a:srgbClr val="FFFFFF"/>
                </a:solidFill>
                <a:latin typeface="Arial Black"/>
                <a:cs typeface="Arial Black"/>
              </a:rPr>
              <a:t>language</a:t>
            </a:r>
            <a:r>
              <a:rPr dirty="0" sz="6600" spc="-44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90">
                <a:solidFill>
                  <a:srgbClr val="FFFFFF"/>
                </a:solidFill>
                <a:latin typeface="Arial Black"/>
                <a:cs typeface="Arial Black"/>
              </a:rPr>
              <a:t>landscape</a:t>
            </a:r>
            <a:r>
              <a:rPr dirty="0" sz="6600" spc="-44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535">
                <a:solidFill>
                  <a:srgbClr val="FFFFFF"/>
                </a:solidFill>
                <a:latin typeface="Arial Black"/>
                <a:cs typeface="Arial Black"/>
              </a:rPr>
              <a:t>is</a:t>
            </a:r>
            <a:r>
              <a:rPr dirty="0" sz="6600" spc="-44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520">
                <a:solidFill>
                  <a:srgbClr val="FFFFFF"/>
                </a:solidFill>
                <a:latin typeface="Arial Black"/>
                <a:cs typeface="Arial Black"/>
              </a:rPr>
              <a:t>dynamic, </a:t>
            </a:r>
            <a:r>
              <a:rPr dirty="0" sz="6600" spc="-465">
                <a:solidFill>
                  <a:srgbClr val="FFFFFF"/>
                </a:solidFill>
                <a:latin typeface="Arial Black"/>
                <a:cs typeface="Arial Black"/>
              </a:rPr>
              <a:t>with</a:t>
            </a:r>
            <a:r>
              <a:rPr dirty="0" sz="6600" spc="-43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09">
                <a:solidFill>
                  <a:srgbClr val="FFFFFF"/>
                </a:solidFill>
                <a:latin typeface="Arial Black"/>
                <a:cs typeface="Arial Black"/>
              </a:rPr>
              <a:t>constantly</a:t>
            </a:r>
            <a:r>
              <a:rPr dirty="0" sz="6600" spc="-43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385">
                <a:solidFill>
                  <a:srgbClr val="FFFFFF"/>
                </a:solidFill>
                <a:latin typeface="Arial Black"/>
                <a:cs typeface="Arial Black"/>
              </a:rPr>
              <a:t>evolving</a:t>
            </a:r>
            <a:r>
              <a:rPr dirty="0" sz="6600" spc="-43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25">
                <a:solidFill>
                  <a:srgbClr val="FFFFFF"/>
                </a:solidFill>
                <a:latin typeface="Arial Black"/>
                <a:cs typeface="Arial Black"/>
              </a:rPr>
              <a:t>trends, </a:t>
            </a:r>
            <a:r>
              <a:rPr dirty="0" sz="6600" spc="-530">
                <a:solidFill>
                  <a:srgbClr val="FFFFFF"/>
                </a:solidFill>
                <a:latin typeface="Arial Black"/>
                <a:cs typeface="Arial Black"/>
              </a:rPr>
              <a:t>expressions,</a:t>
            </a:r>
            <a:r>
              <a:rPr dirty="0" sz="6600" spc="-43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45">
                <a:solidFill>
                  <a:srgbClr val="FFFFFF"/>
                </a:solidFill>
                <a:latin typeface="Arial Black"/>
                <a:cs typeface="Arial Black"/>
              </a:rPr>
              <a:t>and</a:t>
            </a:r>
            <a:r>
              <a:rPr dirty="0" sz="6600" spc="-43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455">
                <a:solidFill>
                  <a:srgbClr val="FFFFFF"/>
                </a:solidFill>
                <a:latin typeface="Arial Black"/>
                <a:cs typeface="Arial Black"/>
              </a:rPr>
              <a:t>language</a:t>
            </a:r>
            <a:r>
              <a:rPr dirty="0" sz="6600" spc="-43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600" spc="-555">
                <a:solidFill>
                  <a:srgbClr val="FFFFFF"/>
                </a:solidFill>
                <a:latin typeface="Arial Black"/>
                <a:cs typeface="Arial Black"/>
              </a:rPr>
              <a:t>use.</a:t>
            </a:r>
            <a:endParaRPr sz="6600">
              <a:latin typeface="Arial Black"/>
              <a:cs typeface="Arial Black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215"/>
              <a:t>Challenge</a:t>
            </a:r>
            <a:endParaRPr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FF1675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1457325" y="9125711"/>
              <a:ext cx="15331440" cy="0"/>
            </a:xfrm>
            <a:custGeom>
              <a:avLst/>
              <a:gdLst/>
              <a:ahLst/>
              <a:cxnLst/>
              <a:rect l="l" t="t" r="r" b="b"/>
              <a:pathLst>
                <a:path w="15331440" h="0">
                  <a:moveTo>
                    <a:pt x="0" y="0"/>
                  </a:moveTo>
                  <a:lnTo>
                    <a:pt x="15331060" y="1"/>
                  </a:lnTo>
                </a:path>
              </a:pathLst>
            </a:custGeom>
            <a:ln w="285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36064" y="1709419"/>
            <a:ext cx="13793469" cy="27686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6000" spc="-420"/>
              <a:t>Personalization</a:t>
            </a:r>
            <a:r>
              <a:rPr dirty="0" sz="6000" spc="-380"/>
              <a:t> </a:t>
            </a:r>
            <a:r>
              <a:rPr dirty="0" sz="6000" spc="-490"/>
              <a:t>is</a:t>
            </a:r>
            <a:r>
              <a:rPr dirty="0" sz="6000" spc="-375"/>
              <a:t> </a:t>
            </a:r>
            <a:r>
              <a:rPr dirty="0" sz="6000" spc="-640"/>
              <a:t>a</a:t>
            </a:r>
            <a:r>
              <a:rPr dirty="0" sz="6000" spc="-380"/>
              <a:t> </a:t>
            </a:r>
            <a:r>
              <a:rPr dirty="0" sz="6000" spc="-375"/>
              <a:t>cornerstone </a:t>
            </a:r>
            <a:r>
              <a:rPr dirty="0" sz="6000" spc="-195"/>
              <a:t>of</a:t>
            </a:r>
            <a:r>
              <a:rPr dirty="0" sz="6000" spc="-380"/>
              <a:t> </a:t>
            </a:r>
            <a:r>
              <a:rPr dirty="0" sz="6000" spc="-590"/>
              <a:t>AI </a:t>
            </a:r>
            <a:r>
              <a:rPr dirty="0" sz="6000" spc="-380"/>
              <a:t>interaction,</a:t>
            </a:r>
            <a:r>
              <a:rPr dirty="0" sz="6000" spc="-390"/>
              <a:t> </a:t>
            </a:r>
            <a:r>
              <a:rPr dirty="0" sz="6000" spc="-455"/>
              <a:t>allowing</a:t>
            </a:r>
            <a:r>
              <a:rPr dirty="0" sz="6000" spc="-390"/>
              <a:t> </a:t>
            </a:r>
            <a:r>
              <a:rPr dirty="0" sz="6000" spc="-475"/>
              <a:t>models</a:t>
            </a:r>
            <a:r>
              <a:rPr dirty="0" sz="6000" spc="-390"/>
              <a:t> </a:t>
            </a:r>
            <a:r>
              <a:rPr dirty="0" sz="6000" spc="-285"/>
              <a:t>to</a:t>
            </a:r>
            <a:r>
              <a:rPr dirty="0" sz="6000" spc="-390"/>
              <a:t> </a:t>
            </a:r>
            <a:r>
              <a:rPr dirty="0" sz="6000" spc="-395"/>
              <a:t>tailor </a:t>
            </a:r>
            <a:r>
              <a:rPr dirty="0" sz="6000" spc="-434"/>
              <a:t>responses</a:t>
            </a:r>
            <a:r>
              <a:rPr dirty="0" sz="6000" spc="-385"/>
              <a:t> </a:t>
            </a:r>
            <a:r>
              <a:rPr dirty="0" sz="6000" spc="-285"/>
              <a:t>to</a:t>
            </a:r>
            <a:r>
              <a:rPr dirty="0" sz="6000" spc="-380"/>
              <a:t> </a:t>
            </a:r>
            <a:r>
              <a:rPr dirty="0" sz="6000" spc="-370"/>
              <a:t>individual</a:t>
            </a:r>
            <a:r>
              <a:rPr dirty="0" sz="6000" spc="-385"/>
              <a:t> </a:t>
            </a:r>
            <a:r>
              <a:rPr dirty="0" sz="6000" spc="-405"/>
              <a:t>preferences.</a:t>
            </a:r>
            <a:endParaRPr sz="6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A3FE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536064" y="1694180"/>
            <a:ext cx="13598525" cy="3052445"/>
          </a:xfrm>
          <a:prstGeom prst="rect"/>
        </p:spPr>
        <p:txBody>
          <a:bodyPr wrap="square" lIns="0" tIns="7620" rIns="0" bIns="0" rtlCol="0" vert="horz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60"/>
              </a:spcBef>
            </a:pPr>
            <a:r>
              <a:rPr dirty="0" sz="6600" spc="-370"/>
              <a:t>Real-</a:t>
            </a:r>
            <a:r>
              <a:rPr dirty="0" sz="6600" spc="-480"/>
              <a:t>time</a:t>
            </a:r>
            <a:r>
              <a:rPr dirty="0" sz="6600" spc="-445"/>
              <a:t> </a:t>
            </a:r>
            <a:r>
              <a:rPr dirty="0" sz="6600" spc="-615"/>
              <a:t>AI</a:t>
            </a:r>
            <a:r>
              <a:rPr dirty="0" sz="6600" spc="-434"/>
              <a:t> </a:t>
            </a:r>
            <a:r>
              <a:rPr dirty="0" sz="6600" spc="-420"/>
              <a:t>interactions</a:t>
            </a:r>
            <a:r>
              <a:rPr dirty="0" sz="6600" spc="-450"/>
              <a:t> </a:t>
            </a:r>
            <a:r>
              <a:rPr dirty="0" sz="6600" spc="-515"/>
              <a:t>are</a:t>
            </a:r>
            <a:r>
              <a:rPr dirty="0" sz="6600" spc="-440"/>
              <a:t> </a:t>
            </a:r>
            <a:r>
              <a:rPr dirty="0" sz="6600" spc="-755"/>
              <a:t>a </a:t>
            </a:r>
            <a:r>
              <a:rPr dirty="0" sz="6600" spc="-325"/>
              <a:t>frontier</a:t>
            </a:r>
            <a:r>
              <a:rPr dirty="0" sz="6600" spc="-434"/>
              <a:t> </a:t>
            </a:r>
            <a:r>
              <a:rPr dirty="0" sz="6600" spc="-360"/>
              <a:t>that</a:t>
            </a:r>
            <a:r>
              <a:rPr dirty="0" sz="6600" spc="-434"/>
              <a:t> holds</a:t>
            </a:r>
            <a:r>
              <a:rPr dirty="0" sz="6600" spc="-440"/>
              <a:t> </a:t>
            </a:r>
            <a:r>
              <a:rPr dirty="0" sz="6600" spc="-345"/>
              <a:t>the</a:t>
            </a:r>
            <a:r>
              <a:rPr dirty="0" sz="6600" spc="-440"/>
              <a:t> </a:t>
            </a:r>
            <a:r>
              <a:rPr dirty="0" sz="6600" spc="-490"/>
              <a:t>promise</a:t>
            </a:r>
            <a:r>
              <a:rPr dirty="0" sz="6600" spc="-440"/>
              <a:t> </a:t>
            </a:r>
            <a:r>
              <a:rPr dirty="0" sz="6600" spc="-25"/>
              <a:t>of </a:t>
            </a:r>
            <a:r>
              <a:rPr dirty="0" sz="6600" spc="-615"/>
              <a:t>seamless</a:t>
            </a:r>
            <a:r>
              <a:rPr dirty="0" sz="6600" spc="-450"/>
              <a:t> </a:t>
            </a:r>
            <a:r>
              <a:rPr dirty="0" sz="6600" spc="-509"/>
              <a:t>communication.</a:t>
            </a:r>
            <a:endParaRPr sz="6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1525" y="4592828"/>
            <a:ext cx="7605395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-480">
                <a:solidFill>
                  <a:srgbClr val="130F25"/>
                </a:solidFill>
              </a:rPr>
              <a:t>The</a:t>
            </a:r>
            <a:r>
              <a:rPr dirty="0" sz="6000" spc="-395">
                <a:solidFill>
                  <a:srgbClr val="130F25"/>
                </a:solidFill>
              </a:rPr>
              <a:t> </a:t>
            </a:r>
            <a:r>
              <a:rPr dirty="0" sz="6000" spc="-345">
                <a:solidFill>
                  <a:srgbClr val="130F25"/>
                </a:solidFill>
              </a:rPr>
              <a:t>Future</a:t>
            </a:r>
            <a:r>
              <a:rPr dirty="0" sz="6000" spc="-395">
                <a:solidFill>
                  <a:srgbClr val="130F25"/>
                </a:solidFill>
              </a:rPr>
              <a:t> </a:t>
            </a:r>
            <a:r>
              <a:rPr dirty="0" sz="6000" spc="-420">
                <a:solidFill>
                  <a:srgbClr val="130F25"/>
                </a:solidFill>
              </a:rPr>
              <a:t>with</a:t>
            </a:r>
            <a:r>
              <a:rPr dirty="0" sz="6000" spc="-395">
                <a:solidFill>
                  <a:srgbClr val="130F25"/>
                </a:solidFill>
              </a:rPr>
              <a:t> </a:t>
            </a:r>
            <a:r>
              <a:rPr dirty="0" sz="6000" spc="-530">
                <a:solidFill>
                  <a:srgbClr val="130F25"/>
                </a:solidFill>
              </a:rPr>
              <a:t>NLP</a:t>
            </a:r>
            <a:endParaRPr sz="6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91947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450">
                <a:solidFill>
                  <a:srgbClr val="130F25"/>
                </a:solidFill>
              </a:rPr>
              <a:t>AI</a:t>
            </a:r>
            <a:r>
              <a:rPr dirty="0" sz="4800" spc="-315">
                <a:solidFill>
                  <a:srgbClr val="130F25"/>
                </a:solidFill>
              </a:rPr>
              <a:t> </a:t>
            </a:r>
            <a:r>
              <a:rPr dirty="0" sz="4800" spc="-300">
                <a:solidFill>
                  <a:srgbClr val="130F25"/>
                </a:solidFill>
              </a:rPr>
              <a:t>Models</a:t>
            </a:r>
            <a:r>
              <a:rPr dirty="0" sz="4800" spc="-330">
                <a:solidFill>
                  <a:srgbClr val="130F25"/>
                </a:solidFill>
              </a:rPr>
              <a:t> </a:t>
            </a:r>
            <a:r>
              <a:rPr dirty="0" sz="4800" spc="-320">
                <a:solidFill>
                  <a:srgbClr val="130F25"/>
                </a:solidFill>
              </a:rPr>
              <a:t>Redefine</a:t>
            </a:r>
            <a:endParaRPr sz="4800"/>
          </a:p>
        </p:txBody>
      </p:sp>
      <p:sp>
        <p:nvSpPr>
          <p:cNvPr id="6" name="object 6" descr=""/>
          <p:cNvSpPr/>
          <p:nvPr/>
        </p:nvSpPr>
        <p:spPr>
          <a:xfrm>
            <a:off x="917189" y="3369276"/>
            <a:ext cx="5066030" cy="5008880"/>
          </a:xfrm>
          <a:custGeom>
            <a:avLst/>
            <a:gdLst/>
            <a:ahLst/>
            <a:cxnLst/>
            <a:rect l="l" t="t" r="r" b="b"/>
            <a:pathLst>
              <a:path w="5066030" h="5008880">
                <a:moveTo>
                  <a:pt x="4812492" y="0"/>
                </a:moveTo>
                <a:lnTo>
                  <a:pt x="253283" y="0"/>
                </a:lnTo>
                <a:lnTo>
                  <a:pt x="207755" y="4080"/>
                </a:lnTo>
                <a:lnTo>
                  <a:pt x="164904" y="15845"/>
                </a:lnTo>
                <a:lnTo>
                  <a:pt x="125446" y="34580"/>
                </a:lnTo>
                <a:lnTo>
                  <a:pt x="90096" y="59568"/>
                </a:lnTo>
                <a:lnTo>
                  <a:pt x="59569" y="90095"/>
                </a:lnTo>
                <a:lnTo>
                  <a:pt x="34580" y="125446"/>
                </a:lnTo>
                <a:lnTo>
                  <a:pt x="15846" y="164904"/>
                </a:lnTo>
                <a:lnTo>
                  <a:pt x="4080" y="207755"/>
                </a:lnTo>
                <a:lnTo>
                  <a:pt x="0" y="253283"/>
                </a:lnTo>
                <a:lnTo>
                  <a:pt x="0" y="4755323"/>
                </a:lnTo>
                <a:lnTo>
                  <a:pt x="4080" y="4800851"/>
                </a:lnTo>
                <a:lnTo>
                  <a:pt x="15846" y="4843701"/>
                </a:lnTo>
                <a:lnTo>
                  <a:pt x="34580" y="4883159"/>
                </a:lnTo>
                <a:lnTo>
                  <a:pt x="59569" y="4918509"/>
                </a:lnTo>
                <a:lnTo>
                  <a:pt x="90096" y="4949036"/>
                </a:lnTo>
                <a:lnTo>
                  <a:pt x="125446" y="4974025"/>
                </a:lnTo>
                <a:lnTo>
                  <a:pt x="164904" y="4992759"/>
                </a:lnTo>
                <a:lnTo>
                  <a:pt x="207755" y="5004524"/>
                </a:lnTo>
                <a:lnTo>
                  <a:pt x="253283" y="5008605"/>
                </a:lnTo>
                <a:lnTo>
                  <a:pt x="4812492" y="5008605"/>
                </a:lnTo>
                <a:lnTo>
                  <a:pt x="4858020" y="5004524"/>
                </a:lnTo>
                <a:lnTo>
                  <a:pt x="4900871" y="4992759"/>
                </a:lnTo>
                <a:lnTo>
                  <a:pt x="4940329" y="4974025"/>
                </a:lnTo>
                <a:lnTo>
                  <a:pt x="4975679" y="4949036"/>
                </a:lnTo>
                <a:lnTo>
                  <a:pt x="5006206" y="4918509"/>
                </a:lnTo>
                <a:lnTo>
                  <a:pt x="5031195" y="4883159"/>
                </a:lnTo>
                <a:lnTo>
                  <a:pt x="5049930" y="4843701"/>
                </a:lnTo>
                <a:lnTo>
                  <a:pt x="5061695" y="4800851"/>
                </a:lnTo>
                <a:lnTo>
                  <a:pt x="5065776" y="4755323"/>
                </a:lnTo>
                <a:lnTo>
                  <a:pt x="5065776" y="253283"/>
                </a:lnTo>
                <a:lnTo>
                  <a:pt x="5061695" y="207755"/>
                </a:lnTo>
                <a:lnTo>
                  <a:pt x="5049930" y="164904"/>
                </a:lnTo>
                <a:lnTo>
                  <a:pt x="5031195" y="125446"/>
                </a:lnTo>
                <a:lnTo>
                  <a:pt x="5006206" y="90095"/>
                </a:lnTo>
                <a:lnTo>
                  <a:pt x="4975679" y="59568"/>
                </a:lnTo>
                <a:lnTo>
                  <a:pt x="4940329" y="34580"/>
                </a:lnTo>
                <a:lnTo>
                  <a:pt x="4900871" y="15845"/>
                </a:lnTo>
                <a:lnTo>
                  <a:pt x="4858020" y="4080"/>
                </a:lnTo>
                <a:lnTo>
                  <a:pt x="4812492" y="0"/>
                </a:lnTo>
                <a:close/>
              </a:path>
            </a:pathLst>
          </a:custGeom>
          <a:solidFill>
            <a:srgbClr val="FF167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/>
          <p:nvPr/>
        </p:nvSpPr>
        <p:spPr>
          <a:xfrm>
            <a:off x="2288821" y="5574284"/>
            <a:ext cx="241617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325">
                <a:solidFill>
                  <a:srgbClr val="FFFFFF"/>
                </a:solidFill>
                <a:latin typeface="Arial Black"/>
                <a:cs typeface="Arial Black"/>
              </a:rPr>
              <a:t>Healthcare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8" name="object 8" descr=""/>
          <p:cNvSpPr/>
          <p:nvPr/>
        </p:nvSpPr>
        <p:spPr>
          <a:xfrm>
            <a:off x="6613210" y="3369276"/>
            <a:ext cx="5061585" cy="5008880"/>
          </a:xfrm>
          <a:custGeom>
            <a:avLst/>
            <a:gdLst/>
            <a:ahLst/>
            <a:cxnLst/>
            <a:rect l="l" t="t" r="r" b="b"/>
            <a:pathLst>
              <a:path w="5061584" h="5008880">
                <a:moveTo>
                  <a:pt x="4808296" y="0"/>
                </a:moveTo>
                <a:lnTo>
                  <a:pt x="253283" y="0"/>
                </a:lnTo>
                <a:lnTo>
                  <a:pt x="207755" y="4080"/>
                </a:lnTo>
                <a:lnTo>
                  <a:pt x="164904" y="15846"/>
                </a:lnTo>
                <a:lnTo>
                  <a:pt x="125446" y="34580"/>
                </a:lnTo>
                <a:lnTo>
                  <a:pt x="90095" y="59569"/>
                </a:lnTo>
                <a:lnTo>
                  <a:pt x="59568" y="90096"/>
                </a:lnTo>
                <a:lnTo>
                  <a:pt x="34580" y="125446"/>
                </a:lnTo>
                <a:lnTo>
                  <a:pt x="15845" y="164905"/>
                </a:lnTo>
                <a:lnTo>
                  <a:pt x="4080" y="207755"/>
                </a:lnTo>
                <a:lnTo>
                  <a:pt x="0" y="253283"/>
                </a:lnTo>
                <a:lnTo>
                  <a:pt x="0" y="4755321"/>
                </a:lnTo>
                <a:lnTo>
                  <a:pt x="4080" y="4800849"/>
                </a:lnTo>
                <a:lnTo>
                  <a:pt x="15845" y="4843700"/>
                </a:lnTo>
                <a:lnTo>
                  <a:pt x="34580" y="4883158"/>
                </a:lnTo>
                <a:lnTo>
                  <a:pt x="59568" y="4918509"/>
                </a:lnTo>
                <a:lnTo>
                  <a:pt x="90095" y="4949036"/>
                </a:lnTo>
                <a:lnTo>
                  <a:pt x="125446" y="4974024"/>
                </a:lnTo>
                <a:lnTo>
                  <a:pt x="164904" y="4992759"/>
                </a:lnTo>
                <a:lnTo>
                  <a:pt x="207755" y="5004524"/>
                </a:lnTo>
                <a:lnTo>
                  <a:pt x="253283" y="5008605"/>
                </a:lnTo>
                <a:lnTo>
                  <a:pt x="4808296" y="5008605"/>
                </a:lnTo>
                <a:lnTo>
                  <a:pt x="4853824" y="5004524"/>
                </a:lnTo>
                <a:lnTo>
                  <a:pt x="4896674" y="4992759"/>
                </a:lnTo>
                <a:lnTo>
                  <a:pt x="4936133" y="4974024"/>
                </a:lnTo>
                <a:lnTo>
                  <a:pt x="4971483" y="4949036"/>
                </a:lnTo>
                <a:lnTo>
                  <a:pt x="5002010" y="4918509"/>
                </a:lnTo>
                <a:lnTo>
                  <a:pt x="5026999" y="4883158"/>
                </a:lnTo>
                <a:lnTo>
                  <a:pt x="5045733" y="4843700"/>
                </a:lnTo>
                <a:lnTo>
                  <a:pt x="5057499" y="4800849"/>
                </a:lnTo>
                <a:lnTo>
                  <a:pt x="5061579" y="4755321"/>
                </a:lnTo>
                <a:lnTo>
                  <a:pt x="5061579" y="253283"/>
                </a:lnTo>
                <a:lnTo>
                  <a:pt x="5057499" y="207755"/>
                </a:lnTo>
                <a:lnTo>
                  <a:pt x="5045733" y="164905"/>
                </a:lnTo>
                <a:lnTo>
                  <a:pt x="5026999" y="125446"/>
                </a:lnTo>
                <a:lnTo>
                  <a:pt x="5002010" y="90096"/>
                </a:lnTo>
                <a:lnTo>
                  <a:pt x="4971483" y="59569"/>
                </a:lnTo>
                <a:lnTo>
                  <a:pt x="4936133" y="34580"/>
                </a:lnTo>
                <a:lnTo>
                  <a:pt x="4896674" y="15846"/>
                </a:lnTo>
                <a:lnTo>
                  <a:pt x="4853824" y="4080"/>
                </a:lnTo>
                <a:lnTo>
                  <a:pt x="4808296" y="0"/>
                </a:lnTo>
                <a:close/>
              </a:path>
            </a:pathLst>
          </a:custGeom>
          <a:solidFill>
            <a:srgbClr val="00A3F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 txBox="1"/>
          <p:nvPr/>
        </p:nvSpPr>
        <p:spPr>
          <a:xfrm>
            <a:off x="8071993" y="5574284"/>
            <a:ext cx="223710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295">
                <a:solidFill>
                  <a:srgbClr val="FFFFFF"/>
                </a:solidFill>
                <a:latin typeface="Arial Black"/>
                <a:cs typeface="Arial Black"/>
              </a:rPr>
              <a:t>Education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12309230" y="3369276"/>
            <a:ext cx="5061585" cy="5008880"/>
          </a:xfrm>
          <a:custGeom>
            <a:avLst/>
            <a:gdLst/>
            <a:ahLst/>
            <a:cxnLst/>
            <a:rect l="l" t="t" r="r" b="b"/>
            <a:pathLst>
              <a:path w="5061584" h="5008880">
                <a:moveTo>
                  <a:pt x="4808300" y="0"/>
                </a:moveTo>
                <a:lnTo>
                  <a:pt x="253283" y="0"/>
                </a:lnTo>
                <a:lnTo>
                  <a:pt x="207755" y="4080"/>
                </a:lnTo>
                <a:lnTo>
                  <a:pt x="164904" y="15846"/>
                </a:lnTo>
                <a:lnTo>
                  <a:pt x="125446" y="34580"/>
                </a:lnTo>
                <a:lnTo>
                  <a:pt x="90095" y="59569"/>
                </a:lnTo>
                <a:lnTo>
                  <a:pt x="59568" y="90096"/>
                </a:lnTo>
                <a:lnTo>
                  <a:pt x="34580" y="125446"/>
                </a:lnTo>
                <a:lnTo>
                  <a:pt x="15845" y="164905"/>
                </a:lnTo>
                <a:lnTo>
                  <a:pt x="4080" y="207755"/>
                </a:lnTo>
                <a:lnTo>
                  <a:pt x="0" y="253283"/>
                </a:lnTo>
                <a:lnTo>
                  <a:pt x="0" y="4755321"/>
                </a:lnTo>
                <a:lnTo>
                  <a:pt x="4080" y="4800849"/>
                </a:lnTo>
                <a:lnTo>
                  <a:pt x="15845" y="4843700"/>
                </a:lnTo>
                <a:lnTo>
                  <a:pt x="34580" y="4883158"/>
                </a:lnTo>
                <a:lnTo>
                  <a:pt x="59568" y="4918509"/>
                </a:lnTo>
                <a:lnTo>
                  <a:pt x="90095" y="4949036"/>
                </a:lnTo>
                <a:lnTo>
                  <a:pt x="125446" y="4974024"/>
                </a:lnTo>
                <a:lnTo>
                  <a:pt x="164904" y="4992759"/>
                </a:lnTo>
                <a:lnTo>
                  <a:pt x="207755" y="5004524"/>
                </a:lnTo>
                <a:lnTo>
                  <a:pt x="253283" y="5008605"/>
                </a:lnTo>
                <a:lnTo>
                  <a:pt x="4808300" y="5008605"/>
                </a:lnTo>
                <a:lnTo>
                  <a:pt x="4853825" y="5004524"/>
                </a:lnTo>
                <a:lnTo>
                  <a:pt x="4896675" y="4992759"/>
                </a:lnTo>
                <a:lnTo>
                  <a:pt x="4936132" y="4974024"/>
                </a:lnTo>
                <a:lnTo>
                  <a:pt x="4971481" y="4949036"/>
                </a:lnTo>
                <a:lnTo>
                  <a:pt x="5002007" y="4918509"/>
                </a:lnTo>
                <a:lnTo>
                  <a:pt x="5026995" y="4883158"/>
                </a:lnTo>
                <a:lnTo>
                  <a:pt x="5045730" y="4843700"/>
                </a:lnTo>
                <a:lnTo>
                  <a:pt x="5057495" y="4800849"/>
                </a:lnTo>
                <a:lnTo>
                  <a:pt x="5061576" y="4755321"/>
                </a:lnTo>
                <a:lnTo>
                  <a:pt x="5061576" y="253283"/>
                </a:lnTo>
                <a:lnTo>
                  <a:pt x="5057495" y="207755"/>
                </a:lnTo>
                <a:lnTo>
                  <a:pt x="5045730" y="164905"/>
                </a:lnTo>
                <a:lnTo>
                  <a:pt x="5026995" y="125446"/>
                </a:lnTo>
                <a:lnTo>
                  <a:pt x="5002007" y="90096"/>
                </a:lnTo>
                <a:lnTo>
                  <a:pt x="4971481" y="59569"/>
                </a:lnTo>
                <a:lnTo>
                  <a:pt x="4936132" y="34580"/>
                </a:lnTo>
                <a:lnTo>
                  <a:pt x="4896675" y="15846"/>
                </a:lnTo>
                <a:lnTo>
                  <a:pt x="4853825" y="4080"/>
                </a:lnTo>
                <a:lnTo>
                  <a:pt x="4808300" y="0"/>
                </a:lnTo>
                <a:close/>
              </a:path>
            </a:pathLst>
          </a:custGeom>
          <a:solidFill>
            <a:srgbClr val="770EF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 txBox="1"/>
          <p:nvPr/>
        </p:nvSpPr>
        <p:spPr>
          <a:xfrm>
            <a:off x="13307187" y="5574284"/>
            <a:ext cx="3159125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300">
                <a:solidFill>
                  <a:srgbClr val="FFFFFF"/>
                </a:solidFill>
                <a:latin typeface="Arial Black"/>
                <a:cs typeface="Arial Black"/>
              </a:rPr>
              <a:t>Entertainment</a:t>
            </a:r>
            <a:endParaRPr sz="36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9621367" y="955343"/>
              <a:ext cx="163830" cy="716915"/>
            </a:xfrm>
            <a:custGeom>
              <a:avLst/>
              <a:gdLst/>
              <a:ahLst/>
              <a:cxnLst/>
              <a:rect l="l" t="t" r="r" b="b"/>
              <a:pathLst>
                <a:path w="163829" h="716914">
                  <a:moveTo>
                    <a:pt x="0" y="716702"/>
                  </a:moveTo>
                  <a:lnTo>
                    <a:pt x="163772" y="716702"/>
                  </a:lnTo>
                  <a:lnTo>
                    <a:pt x="163772" y="0"/>
                  </a:lnTo>
                  <a:lnTo>
                    <a:pt x="0" y="0"/>
                  </a:lnTo>
                  <a:lnTo>
                    <a:pt x="0" y="716702"/>
                  </a:lnTo>
                  <a:close/>
                </a:path>
              </a:pathLst>
            </a:custGeom>
            <a:solidFill>
              <a:srgbClr val="FF167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9785140" y="955342"/>
              <a:ext cx="8503285" cy="716915"/>
            </a:xfrm>
            <a:custGeom>
              <a:avLst/>
              <a:gdLst/>
              <a:ahLst/>
              <a:cxnLst/>
              <a:rect l="l" t="t" r="r" b="b"/>
              <a:pathLst>
                <a:path w="8503285" h="716914">
                  <a:moveTo>
                    <a:pt x="0" y="0"/>
                  </a:moveTo>
                  <a:lnTo>
                    <a:pt x="8502859" y="0"/>
                  </a:lnTo>
                  <a:lnTo>
                    <a:pt x="8502859" y="716702"/>
                  </a:lnTo>
                  <a:lnTo>
                    <a:pt x="0" y="716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 txBox="1"/>
          <p:nvPr/>
        </p:nvSpPr>
        <p:spPr>
          <a:xfrm>
            <a:off x="10709329" y="1083056"/>
            <a:ext cx="6694805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275">
                <a:solidFill>
                  <a:srgbClr val="130F24"/>
                </a:solidFill>
                <a:latin typeface="Arial Black"/>
                <a:cs typeface="Arial Black"/>
              </a:rPr>
              <a:t>NLP</a:t>
            </a:r>
            <a:r>
              <a:rPr dirty="0" sz="2700" spc="-185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54">
                <a:solidFill>
                  <a:srgbClr val="130F24"/>
                </a:solidFill>
                <a:latin typeface="Arial Black"/>
                <a:cs typeface="Arial Black"/>
              </a:rPr>
              <a:t>can</a:t>
            </a:r>
            <a:r>
              <a:rPr dirty="0" sz="2700" spc="-18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35">
                <a:solidFill>
                  <a:srgbClr val="130F24"/>
                </a:solidFill>
                <a:latin typeface="Arial Black"/>
                <a:cs typeface="Arial Black"/>
              </a:rPr>
              <a:t>swiftly</a:t>
            </a:r>
            <a:r>
              <a:rPr dirty="0" sz="2700" spc="-19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40">
                <a:solidFill>
                  <a:srgbClr val="130F24"/>
                </a:solidFill>
                <a:latin typeface="Arial Black"/>
                <a:cs typeface="Arial Black"/>
              </a:rPr>
              <a:t>analyze</a:t>
            </a:r>
            <a:r>
              <a:rPr dirty="0" sz="2700" spc="-185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54">
                <a:solidFill>
                  <a:srgbClr val="130F24"/>
                </a:solidFill>
                <a:latin typeface="Arial Black"/>
                <a:cs typeface="Arial Black"/>
              </a:rPr>
              <a:t>vast</a:t>
            </a:r>
            <a:r>
              <a:rPr dirty="0" sz="2700" spc="-19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35">
                <a:solidFill>
                  <a:srgbClr val="130F24"/>
                </a:solidFill>
                <a:latin typeface="Arial Black"/>
                <a:cs typeface="Arial Black"/>
              </a:rPr>
              <a:t>text</a:t>
            </a:r>
            <a:r>
              <a:rPr dirty="0" sz="2700" spc="-185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165">
                <a:solidFill>
                  <a:srgbClr val="130F24"/>
                </a:solidFill>
                <a:latin typeface="Arial Black"/>
                <a:cs typeface="Arial Black"/>
              </a:rPr>
              <a:t>corpora</a:t>
            </a:r>
            <a:endParaRPr sz="27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sp>
          <p:nvSpPr>
            <p:cNvPr id="5" name="object 5" descr=""/>
            <p:cNvSpPr/>
            <p:nvPr/>
          </p:nvSpPr>
          <p:spPr>
            <a:xfrm>
              <a:off x="9580727" y="955343"/>
              <a:ext cx="163830" cy="716915"/>
            </a:xfrm>
            <a:custGeom>
              <a:avLst/>
              <a:gdLst/>
              <a:ahLst/>
              <a:cxnLst/>
              <a:rect l="l" t="t" r="r" b="b"/>
              <a:pathLst>
                <a:path w="163829" h="716914">
                  <a:moveTo>
                    <a:pt x="0" y="716702"/>
                  </a:moveTo>
                  <a:lnTo>
                    <a:pt x="163772" y="716702"/>
                  </a:lnTo>
                  <a:lnTo>
                    <a:pt x="163772" y="0"/>
                  </a:lnTo>
                  <a:lnTo>
                    <a:pt x="0" y="0"/>
                  </a:lnTo>
                  <a:lnTo>
                    <a:pt x="0" y="716702"/>
                  </a:lnTo>
                  <a:close/>
                </a:path>
              </a:pathLst>
            </a:custGeom>
            <a:solidFill>
              <a:srgbClr val="FF167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9744500" y="955342"/>
              <a:ext cx="8543925" cy="716915"/>
            </a:xfrm>
            <a:custGeom>
              <a:avLst/>
              <a:gdLst/>
              <a:ahLst/>
              <a:cxnLst/>
              <a:rect l="l" t="t" r="r" b="b"/>
              <a:pathLst>
                <a:path w="8543925" h="716914">
                  <a:moveTo>
                    <a:pt x="8543499" y="0"/>
                  </a:moveTo>
                  <a:lnTo>
                    <a:pt x="0" y="0"/>
                  </a:lnTo>
                  <a:lnTo>
                    <a:pt x="0" y="716702"/>
                  </a:lnTo>
                  <a:lnTo>
                    <a:pt x="8543499" y="716702"/>
                  </a:lnTo>
                  <a:lnTo>
                    <a:pt x="854349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346964" rIns="0" bIns="0" rtlCol="0" vert="horz">
            <a:spAutoFit/>
          </a:bodyPr>
          <a:lstStyle/>
          <a:p>
            <a:pPr marL="9025255">
              <a:lnSpc>
                <a:spcPct val="100000"/>
              </a:lnSpc>
              <a:spcBef>
                <a:spcPts val="100"/>
              </a:spcBef>
            </a:pPr>
            <a:r>
              <a:rPr dirty="0" sz="3200" spc="-290">
                <a:solidFill>
                  <a:srgbClr val="130F24"/>
                </a:solidFill>
              </a:rPr>
              <a:t>The</a:t>
            </a:r>
            <a:r>
              <a:rPr dirty="0" sz="3200" spc="-220">
                <a:solidFill>
                  <a:srgbClr val="130F24"/>
                </a:solidFill>
              </a:rPr>
              <a:t> </a:t>
            </a:r>
            <a:r>
              <a:rPr dirty="0" sz="3200" spc="-280">
                <a:solidFill>
                  <a:srgbClr val="130F24"/>
                </a:solidFill>
              </a:rPr>
              <a:t>world</a:t>
            </a:r>
            <a:r>
              <a:rPr dirty="0" sz="3200" spc="-225">
                <a:solidFill>
                  <a:srgbClr val="130F24"/>
                </a:solidFill>
              </a:rPr>
              <a:t> </a:t>
            </a:r>
            <a:r>
              <a:rPr dirty="0" sz="3200" spc="-320">
                <a:solidFill>
                  <a:srgbClr val="130F24"/>
                </a:solidFill>
              </a:rPr>
              <a:t>is</a:t>
            </a:r>
            <a:r>
              <a:rPr dirty="0" sz="3200" spc="-225">
                <a:solidFill>
                  <a:srgbClr val="130F24"/>
                </a:solidFill>
              </a:rPr>
              <a:t> </a:t>
            </a:r>
            <a:r>
              <a:rPr dirty="0" sz="3200" spc="-245">
                <a:solidFill>
                  <a:srgbClr val="130F24"/>
                </a:solidFill>
              </a:rPr>
              <a:t>changing</a:t>
            </a:r>
            <a:r>
              <a:rPr dirty="0" sz="3200" spc="-220">
                <a:solidFill>
                  <a:srgbClr val="130F24"/>
                </a:solidFill>
              </a:rPr>
              <a:t> </a:t>
            </a:r>
            <a:r>
              <a:rPr dirty="0" sz="3200" spc="-229">
                <a:solidFill>
                  <a:srgbClr val="130F24"/>
                </a:solidFill>
              </a:rPr>
              <a:t>in</a:t>
            </a:r>
            <a:r>
              <a:rPr dirty="0" sz="3200" spc="-220">
                <a:solidFill>
                  <a:srgbClr val="130F24"/>
                </a:solidFill>
              </a:rPr>
              <a:t> </a:t>
            </a:r>
            <a:r>
              <a:rPr dirty="0" sz="3200" spc="-195">
                <a:solidFill>
                  <a:srgbClr val="130F24"/>
                </a:solidFill>
              </a:rPr>
              <a:t>front</a:t>
            </a:r>
            <a:r>
              <a:rPr dirty="0" sz="3200" spc="-220">
                <a:solidFill>
                  <a:srgbClr val="130F24"/>
                </a:solidFill>
              </a:rPr>
              <a:t> </a:t>
            </a:r>
            <a:r>
              <a:rPr dirty="0" sz="3200" spc="-190">
                <a:solidFill>
                  <a:srgbClr val="130F24"/>
                </a:solidFill>
              </a:rPr>
              <a:t>of</a:t>
            </a:r>
            <a:r>
              <a:rPr dirty="0" sz="3200" spc="-225">
                <a:solidFill>
                  <a:srgbClr val="130F24"/>
                </a:solidFill>
              </a:rPr>
              <a:t> our</a:t>
            </a:r>
            <a:r>
              <a:rPr dirty="0" sz="3200" spc="-220">
                <a:solidFill>
                  <a:srgbClr val="130F24"/>
                </a:solidFill>
              </a:rPr>
              <a:t> </a:t>
            </a:r>
            <a:r>
              <a:rPr dirty="0" sz="3200" spc="-310">
                <a:solidFill>
                  <a:srgbClr val="130F24"/>
                </a:solidFill>
              </a:rPr>
              <a:t>eyes</a:t>
            </a:r>
            <a:endParaRPr sz="3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9621367" y="955343"/>
              <a:ext cx="163830" cy="716915"/>
            </a:xfrm>
            <a:custGeom>
              <a:avLst/>
              <a:gdLst/>
              <a:ahLst/>
              <a:cxnLst/>
              <a:rect l="l" t="t" r="r" b="b"/>
              <a:pathLst>
                <a:path w="163829" h="716914">
                  <a:moveTo>
                    <a:pt x="0" y="716702"/>
                  </a:moveTo>
                  <a:lnTo>
                    <a:pt x="163772" y="716702"/>
                  </a:lnTo>
                  <a:lnTo>
                    <a:pt x="163772" y="0"/>
                  </a:lnTo>
                  <a:lnTo>
                    <a:pt x="0" y="0"/>
                  </a:lnTo>
                  <a:lnTo>
                    <a:pt x="0" y="716702"/>
                  </a:lnTo>
                  <a:close/>
                </a:path>
              </a:pathLst>
            </a:custGeom>
            <a:solidFill>
              <a:srgbClr val="FF167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9785140" y="955342"/>
              <a:ext cx="8503285" cy="716915"/>
            </a:xfrm>
            <a:custGeom>
              <a:avLst/>
              <a:gdLst/>
              <a:ahLst/>
              <a:cxnLst/>
              <a:rect l="l" t="t" r="r" b="b"/>
              <a:pathLst>
                <a:path w="8503285" h="716914">
                  <a:moveTo>
                    <a:pt x="0" y="0"/>
                  </a:moveTo>
                  <a:lnTo>
                    <a:pt x="8502859" y="0"/>
                  </a:lnTo>
                  <a:lnTo>
                    <a:pt x="8502859" y="716702"/>
                  </a:lnTo>
                  <a:lnTo>
                    <a:pt x="0" y="716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 txBox="1"/>
          <p:nvPr/>
        </p:nvSpPr>
        <p:spPr>
          <a:xfrm>
            <a:off x="11270002" y="1083056"/>
            <a:ext cx="5574030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235">
                <a:solidFill>
                  <a:srgbClr val="130F24"/>
                </a:solidFill>
                <a:latin typeface="Arial Black"/>
                <a:cs typeface="Arial Black"/>
              </a:rPr>
              <a:t>Personalized</a:t>
            </a:r>
            <a:r>
              <a:rPr dirty="0" sz="2700" spc="-16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10">
                <a:solidFill>
                  <a:srgbClr val="130F24"/>
                </a:solidFill>
                <a:latin typeface="Arial Black"/>
                <a:cs typeface="Arial Black"/>
              </a:rPr>
              <a:t>learning</a:t>
            </a:r>
            <a:r>
              <a:rPr dirty="0" sz="2700" spc="-155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15">
                <a:solidFill>
                  <a:srgbClr val="130F24"/>
                </a:solidFill>
                <a:latin typeface="Arial Black"/>
                <a:cs typeface="Arial Black"/>
              </a:rPr>
              <a:t>experiences</a:t>
            </a:r>
            <a:endParaRPr sz="27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58425"/>
            <a:chOff x="0" y="0"/>
            <a:chExt cx="18288000" cy="10258425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57947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9621367" y="955343"/>
              <a:ext cx="163830" cy="716915"/>
            </a:xfrm>
            <a:custGeom>
              <a:avLst/>
              <a:gdLst/>
              <a:ahLst/>
              <a:cxnLst/>
              <a:rect l="l" t="t" r="r" b="b"/>
              <a:pathLst>
                <a:path w="163829" h="716914">
                  <a:moveTo>
                    <a:pt x="0" y="716702"/>
                  </a:moveTo>
                  <a:lnTo>
                    <a:pt x="163772" y="716702"/>
                  </a:lnTo>
                  <a:lnTo>
                    <a:pt x="163772" y="0"/>
                  </a:lnTo>
                  <a:lnTo>
                    <a:pt x="0" y="0"/>
                  </a:lnTo>
                  <a:lnTo>
                    <a:pt x="0" y="716702"/>
                  </a:lnTo>
                  <a:close/>
                </a:path>
              </a:pathLst>
            </a:custGeom>
            <a:solidFill>
              <a:srgbClr val="FF167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9785140" y="955342"/>
              <a:ext cx="8503285" cy="716915"/>
            </a:xfrm>
            <a:custGeom>
              <a:avLst/>
              <a:gdLst/>
              <a:ahLst/>
              <a:cxnLst/>
              <a:rect l="l" t="t" r="r" b="b"/>
              <a:pathLst>
                <a:path w="8503285" h="716914">
                  <a:moveTo>
                    <a:pt x="0" y="0"/>
                  </a:moveTo>
                  <a:lnTo>
                    <a:pt x="8502859" y="0"/>
                  </a:lnTo>
                  <a:lnTo>
                    <a:pt x="8502859" y="716702"/>
                  </a:lnTo>
                  <a:lnTo>
                    <a:pt x="0" y="716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 txBox="1"/>
          <p:nvPr/>
        </p:nvSpPr>
        <p:spPr>
          <a:xfrm>
            <a:off x="10988094" y="1083056"/>
            <a:ext cx="6137910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165">
                <a:solidFill>
                  <a:srgbClr val="130F24"/>
                </a:solidFill>
                <a:latin typeface="Arial Black"/>
                <a:cs typeface="Arial Black"/>
              </a:rPr>
              <a:t>Custom-</a:t>
            </a:r>
            <a:r>
              <a:rPr dirty="0" sz="2700" spc="-210">
                <a:solidFill>
                  <a:srgbClr val="130F24"/>
                </a:solidFill>
                <a:latin typeface="Arial Black"/>
                <a:cs typeface="Arial Black"/>
              </a:rPr>
              <a:t>tailored</a:t>
            </a:r>
            <a:r>
              <a:rPr dirty="0" sz="2700" spc="-155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65">
                <a:solidFill>
                  <a:srgbClr val="130F24"/>
                </a:solidFill>
                <a:latin typeface="Arial Black"/>
                <a:cs typeface="Arial Black"/>
              </a:rPr>
              <a:t>immersive</a:t>
            </a:r>
            <a:r>
              <a:rPr dirty="0" sz="2700" spc="-145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04">
                <a:solidFill>
                  <a:srgbClr val="130F24"/>
                </a:solidFill>
                <a:latin typeface="Arial Black"/>
                <a:cs typeface="Arial Black"/>
              </a:rPr>
              <a:t>narratives</a:t>
            </a:r>
            <a:endParaRPr sz="27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9621367" y="955343"/>
              <a:ext cx="163830" cy="716915"/>
            </a:xfrm>
            <a:custGeom>
              <a:avLst/>
              <a:gdLst/>
              <a:ahLst/>
              <a:cxnLst/>
              <a:rect l="l" t="t" r="r" b="b"/>
              <a:pathLst>
                <a:path w="163829" h="716914">
                  <a:moveTo>
                    <a:pt x="0" y="716702"/>
                  </a:moveTo>
                  <a:lnTo>
                    <a:pt x="163772" y="716702"/>
                  </a:lnTo>
                  <a:lnTo>
                    <a:pt x="163772" y="0"/>
                  </a:lnTo>
                  <a:lnTo>
                    <a:pt x="0" y="0"/>
                  </a:lnTo>
                  <a:lnTo>
                    <a:pt x="0" y="716702"/>
                  </a:lnTo>
                  <a:close/>
                </a:path>
              </a:pathLst>
            </a:custGeom>
            <a:solidFill>
              <a:srgbClr val="FF167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9785140" y="955342"/>
              <a:ext cx="8503285" cy="716915"/>
            </a:xfrm>
            <a:custGeom>
              <a:avLst/>
              <a:gdLst/>
              <a:ahLst/>
              <a:cxnLst/>
              <a:rect l="l" t="t" r="r" b="b"/>
              <a:pathLst>
                <a:path w="8503285" h="716914">
                  <a:moveTo>
                    <a:pt x="0" y="0"/>
                  </a:moveTo>
                  <a:lnTo>
                    <a:pt x="8502859" y="0"/>
                  </a:lnTo>
                  <a:lnTo>
                    <a:pt x="8502859" y="716702"/>
                  </a:lnTo>
                  <a:lnTo>
                    <a:pt x="0" y="716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 txBox="1"/>
          <p:nvPr/>
        </p:nvSpPr>
        <p:spPr>
          <a:xfrm>
            <a:off x="11220822" y="1083056"/>
            <a:ext cx="5673090" cy="436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00" spc="-229">
                <a:solidFill>
                  <a:srgbClr val="130F24"/>
                </a:solidFill>
                <a:latin typeface="Arial Black"/>
                <a:cs typeface="Arial Black"/>
              </a:rPr>
              <a:t>Industries</a:t>
            </a:r>
            <a:r>
              <a:rPr dirty="0" sz="2700" spc="-16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254">
                <a:solidFill>
                  <a:srgbClr val="130F24"/>
                </a:solidFill>
                <a:latin typeface="Arial Black"/>
                <a:cs typeface="Arial Black"/>
              </a:rPr>
              <a:t>are</a:t>
            </a:r>
            <a:r>
              <a:rPr dirty="0" sz="2700" spc="-165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190">
                <a:solidFill>
                  <a:srgbClr val="130F24"/>
                </a:solidFill>
                <a:latin typeface="Arial Black"/>
                <a:cs typeface="Arial Black"/>
              </a:rPr>
              <a:t>being</a:t>
            </a:r>
            <a:r>
              <a:rPr dirty="0" sz="2700" spc="-165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dirty="0" sz="2700" spc="-170">
                <a:solidFill>
                  <a:srgbClr val="130F24"/>
                </a:solidFill>
                <a:latin typeface="Arial Black"/>
                <a:cs typeface="Arial Black"/>
              </a:rPr>
              <a:t>revolutionized</a:t>
            </a:r>
            <a:endParaRPr sz="27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754828" y="215298"/>
            <a:ext cx="416468" cy="403051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28537" y="925219"/>
            <a:ext cx="187639" cy="4241198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61549" y="10158756"/>
            <a:ext cx="800900" cy="100762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075342" y="10181656"/>
            <a:ext cx="3977041" cy="77862"/>
          </a:xfrm>
          <a:prstGeom prst="rect">
            <a:avLst/>
          </a:prstGeom>
        </p:spPr>
      </p:pic>
      <p:sp>
        <p:nvSpPr>
          <p:cNvPr id="6" name="object 6" descr=""/>
          <p:cNvSpPr/>
          <p:nvPr/>
        </p:nvSpPr>
        <p:spPr>
          <a:xfrm>
            <a:off x="430197" y="1648878"/>
            <a:ext cx="2284095" cy="0"/>
          </a:xfrm>
          <a:custGeom>
            <a:avLst/>
            <a:gdLst/>
            <a:ahLst/>
            <a:cxnLst/>
            <a:rect l="l" t="t" r="r" b="b"/>
            <a:pathLst>
              <a:path w="2284095" h="0">
                <a:moveTo>
                  <a:pt x="0" y="0"/>
                </a:moveTo>
                <a:lnTo>
                  <a:pt x="2283709" y="0"/>
                </a:lnTo>
              </a:path>
            </a:pathLst>
          </a:custGeom>
          <a:ln w="91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38075" y="110232"/>
            <a:ext cx="1605280" cy="461009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727075" algn="l"/>
              </a:tabLst>
            </a:pPr>
            <a:r>
              <a:rPr dirty="0" sz="2850" spc="35">
                <a:solidFill>
                  <a:srgbClr val="2A2A31"/>
                </a:solidFill>
                <a:latin typeface="Arial"/>
                <a:cs typeface="Arial"/>
              </a:rPr>
              <a:t>@</a:t>
            </a:r>
            <a:r>
              <a:rPr dirty="0" sz="2850">
                <a:solidFill>
                  <a:srgbClr val="2A2A31"/>
                </a:solidFill>
                <a:latin typeface="Arial"/>
                <a:cs typeface="Arial"/>
              </a:rPr>
              <a:t>	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Overview</a:t>
            </a:r>
            <a:endParaRPr sz="165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2277741" y="262903"/>
            <a:ext cx="1450340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26A58E"/>
                </a:solidFill>
                <a:latin typeface="Arial"/>
                <a:cs typeface="Arial"/>
              </a:rPr>
              <a:t>Documentation</a:t>
            </a:r>
            <a:endParaRPr sz="165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4074500" y="262903"/>
            <a:ext cx="1277620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35">
                <a:solidFill>
                  <a:srgbClr val="79778C"/>
                </a:solidFill>
                <a:latin typeface="Arial"/>
                <a:cs typeface="Arial"/>
              </a:rPr>
              <a:t>API</a:t>
            </a:r>
            <a:r>
              <a:rPr dirty="0" sz="1650" spc="-100">
                <a:solidFill>
                  <a:srgbClr val="79778C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reference</a:t>
            </a:r>
            <a:endParaRPr sz="1650">
              <a:latin typeface="Arial"/>
              <a:cs typeface="Arial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5696021" y="262903"/>
            <a:ext cx="928369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Examples</a:t>
            </a:r>
            <a:endParaRPr sz="1650">
              <a:latin typeface="Arial"/>
              <a:cs typeface="Arial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6954997" y="262903"/>
            <a:ext cx="108648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Playground</a:t>
            </a:r>
            <a:endParaRPr sz="165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8368110" y="262903"/>
            <a:ext cx="1103630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>
                <a:solidFill>
                  <a:srgbClr val="79778C"/>
                </a:solidFill>
                <a:latin typeface="Arial"/>
                <a:cs typeface="Arial"/>
              </a:rPr>
              <a:t>Fine-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tun</a:t>
            </a:r>
            <a:r>
              <a:rPr dirty="0" sz="1650" spc="-10">
                <a:solidFill>
                  <a:srgbClr val="779AC1"/>
                </a:solidFill>
                <a:latin typeface="Arial"/>
                <a:cs typeface="Arial"/>
              </a:rPr>
              <a:t>i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ng</a:t>
            </a:r>
            <a:endParaRPr sz="1650">
              <a:latin typeface="Arial"/>
              <a:cs typeface="Arial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14193304" y="238476"/>
            <a:ext cx="1000125" cy="3232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50" i="1">
                <a:solidFill>
                  <a:srgbClr val="9093A0"/>
                </a:solidFill>
                <a:latin typeface="Arial"/>
                <a:cs typeface="Arial"/>
              </a:rPr>
              <a:t>Q)</a:t>
            </a:r>
            <a:r>
              <a:rPr dirty="0" sz="1950" spc="280" i="1">
                <a:solidFill>
                  <a:srgbClr val="9093A0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Forum</a:t>
            </a:r>
            <a:endParaRPr sz="1650">
              <a:latin typeface="Arial"/>
              <a:cs typeface="Arial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15536163" y="213030"/>
            <a:ext cx="842010" cy="353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82270" algn="l"/>
              </a:tabLst>
            </a:pPr>
            <a:r>
              <a:rPr dirty="0" sz="2150" spc="-25">
                <a:solidFill>
                  <a:srgbClr val="9093A0"/>
                </a:solidFill>
                <a:latin typeface="Arial"/>
                <a:cs typeface="Arial"/>
              </a:rPr>
              <a:t>0)</a:t>
            </a:r>
            <a:r>
              <a:rPr dirty="0" sz="2150">
                <a:solidFill>
                  <a:srgbClr val="9093A0"/>
                </a:solidFill>
                <a:latin typeface="Arial"/>
                <a:cs typeface="Arial"/>
              </a:rPr>
              <a:t>	</a:t>
            </a:r>
            <a:r>
              <a:rPr dirty="0" sz="1650" spc="-20">
                <a:solidFill>
                  <a:srgbClr val="79778C"/>
                </a:solidFill>
                <a:latin typeface="Arial"/>
                <a:cs typeface="Arial"/>
              </a:rPr>
              <a:t>He</a:t>
            </a:r>
            <a:r>
              <a:rPr dirty="0" sz="1650" spc="-20">
                <a:solidFill>
                  <a:srgbClr val="779AC1"/>
                </a:solidFill>
                <a:latin typeface="Arial"/>
                <a:cs typeface="Arial"/>
              </a:rPr>
              <a:t>l</a:t>
            </a:r>
            <a:r>
              <a:rPr dirty="0" sz="1650" spc="-20">
                <a:solidFill>
                  <a:srgbClr val="79778C"/>
                </a:solidFill>
                <a:latin typeface="Arial"/>
                <a:cs typeface="Arial"/>
              </a:rPr>
              <a:t>p</a:t>
            </a:r>
            <a:endParaRPr sz="1650">
              <a:latin typeface="Arial"/>
              <a:cs typeface="Arial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17271427" y="272064"/>
            <a:ext cx="70421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3F4456"/>
                </a:solidFill>
                <a:latin typeface="Arial"/>
                <a:cs typeface="Arial"/>
              </a:rPr>
              <a:t>Lupo.a</a:t>
            </a:r>
            <a:r>
              <a:rPr dirty="0" sz="1650" spc="-10">
                <a:solidFill>
                  <a:srgbClr val="343687"/>
                </a:solidFill>
                <a:latin typeface="Arial"/>
                <a:cs typeface="Arial"/>
              </a:rPr>
              <a:t>i</a:t>
            </a:r>
            <a:endParaRPr sz="1650">
              <a:latin typeface="Arial"/>
              <a:cs typeface="Arial"/>
            </a:endParaRPr>
          </a:p>
        </p:txBody>
      </p:sp>
      <p:sp>
        <p:nvSpPr>
          <p:cNvPr id="16" name="object 16" descr=""/>
          <p:cNvSpPr/>
          <p:nvPr/>
        </p:nvSpPr>
        <p:spPr>
          <a:xfrm>
            <a:off x="347107" y="1488574"/>
            <a:ext cx="105410" cy="0"/>
          </a:xfrm>
          <a:custGeom>
            <a:avLst/>
            <a:gdLst/>
            <a:ahLst/>
            <a:cxnLst/>
            <a:rect l="l" t="t" r="r" b="b"/>
            <a:pathLst>
              <a:path w="105409" h="0">
                <a:moveTo>
                  <a:pt x="0" y="0"/>
                </a:moveTo>
                <a:lnTo>
                  <a:pt x="105261" y="0"/>
                </a:lnTo>
              </a:path>
            </a:pathLst>
          </a:custGeom>
          <a:ln w="12722">
            <a:solidFill>
              <a:srgbClr val="C6C6CD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 descr=""/>
          <p:cNvSpPr txBox="1"/>
          <p:nvPr/>
        </p:nvSpPr>
        <p:spPr>
          <a:xfrm>
            <a:off x="334407" y="1195977"/>
            <a:ext cx="1194435" cy="361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9590" algn="l"/>
              </a:tabLst>
            </a:pPr>
            <a:r>
              <a:rPr dirty="0" sz="2200" spc="40">
                <a:solidFill>
                  <a:srgbClr val="C6C6CD"/>
                </a:solidFill>
                <a:latin typeface="Arial"/>
                <a:cs typeface="Arial"/>
              </a:rPr>
              <a:t>[</a:t>
            </a:r>
            <a:r>
              <a:rPr dirty="0" sz="2200" spc="40">
                <a:solidFill>
                  <a:srgbClr val="B5B5C4"/>
                </a:solidFill>
                <a:latin typeface="Arial"/>
                <a:cs typeface="Arial"/>
              </a:rPr>
              <a:t>0</a:t>
            </a:r>
            <a:r>
              <a:rPr dirty="0" sz="2200">
                <a:solidFill>
                  <a:srgbClr val="B5B5C4"/>
                </a:solidFill>
                <a:latin typeface="Arial"/>
                <a:cs typeface="Arial"/>
              </a:rPr>
              <a:t>	</a:t>
            </a:r>
            <a:r>
              <a:rPr dirty="0" sz="1650" spc="-10">
                <a:solidFill>
                  <a:srgbClr val="9AA5B8"/>
                </a:solidFill>
                <a:latin typeface="Arial"/>
                <a:cs typeface="Arial"/>
              </a:rPr>
              <a:t>Search</a:t>
            </a:r>
            <a:endParaRPr sz="1650">
              <a:latin typeface="Arial"/>
              <a:cs typeface="Arial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2401435" y="1256536"/>
            <a:ext cx="556895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2909" algn="l"/>
              </a:tabLst>
            </a:pPr>
            <a:r>
              <a:rPr dirty="0" sz="1150" spc="-325" b="1">
                <a:solidFill>
                  <a:srgbClr val="79778C"/>
                </a:solidFill>
                <a:latin typeface="Arial"/>
                <a:cs typeface="Arial"/>
              </a:rPr>
              <a:t>CTRL</a:t>
            </a:r>
            <a:r>
              <a:rPr dirty="0" sz="1150" b="1">
                <a:solidFill>
                  <a:srgbClr val="79778C"/>
                </a:solidFill>
                <a:latin typeface="Arial"/>
                <a:cs typeface="Arial"/>
              </a:rPr>
              <a:t>	</a:t>
            </a:r>
            <a:r>
              <a:rPr dirty="0" sz="1400" spc="-50">
                <a:solidFill>
                  <a:srgbClr val="79778C"/>
                </a:solidFill>
                <a:latin typeface="Arial"/>
                <a:cs typeface="Arial"/>
              </a:rPr>
              <a:t>K</a:t>
            </a:r>
            <a:endParaRPr sz="1400">
              <a:latin typeface="Arial"/>
              <a:cs typeface="Arial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344577" y="1950934"/>
            <a:ext cx="1363345" cy="247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50" b="1">
                <a:solidFill>
                  <a:srgbClr val="2A2A31"/>
                </a:solidFill>
                <a:latin typeface="Arial"/>
                <a:cs typeface="Arial"/>
              </a:rPr>
              <a:t>GET</a:t>
            </a:r>
            <a:r>
              <a:rPr dirty="0" sz="1450" spc="40" b="1">
                <a:solidFill>
                  <a:srgbClr val="2A2A31"/>
                </a:solidFill>
                <a:latin typeface="Arial"/>
                <a:cs typeface="Arial"/>
              </a:rPr>
              <a:t> </a:t>
            </a:r>
            <a:r>
              <a:rPr dirty="0" sz="1450" spc="-10" b="1">
                <a:solidFill>
                  <a:srgbClr val="2A2A31"/>
                </a:solidFill>
                <a:latin typeface="Arial"/>
                <a:cs typeface="Arial"/>
              </a:rPr>
              <a:t>STAR</a:t>
            </a:r>
            <a:r>
              <a:rPr dirty="0" sz="1450" spc="-10" b="1">
                <a:solidFill>
                  <a:srgbClr val="3F4456"/>
                </a:solidFill>
                <a:latin typeface="Arial"/>
                <a:cs typeface="Arial"/>
              </a:rPr>
              <a:t>T</a:t>
            </a:r>
            <a:r>
              <a:rPr dirty="0" sz="1450" spc="-10" b="1">
                <a:solidFill>
                  <a:srgbClr val="2A2A31"/>
                </a:solidFill>
                <a:latin typeface="Arial"/>
                <a:cs typeface="Arial"/>
              </a:rPr>
              <a:t>ED</a:t>
            </a:r>
            <a:endParaRPr sz="1450">
              <a:latin typeface="Arial"/>
              <a:cs typeface="Arial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343071" y="2438464"/>
            <a:ext cx="117411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Int</a:t>
            </a:r>
            <a:r>
              <a:rPr dirty="0" sz="1650" spc="-10">
                <a:solidFill>
                  <a:srgbClr val="9093A0"/>
                </a:solidFill>
                <a:latin typeface="Arial"/>
                <a:cs typeface="Arial"/>
              </a:rPr>
              <a:t>r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oduction</a:t>
            </a:r>
            <a:endParaRPr sz="1650">
              <a:latin typeface="Arial"/>
              <a:cs typeface="Arial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344406" y="2919377"/>
            <a:ext cx="986790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Quickstart</a:t>
            </a:r>
            <a:endParaRPr sz="1650">
              <a:latin typeface="Arial"/>
              <a:cs typeface="Arial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347266" y="3395710"/>
            <a:ext cx="843280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Lib</a:t>
            </a:r>
            <a:r>
              <a:rPr dirty="0" sz="1650" spc="-10">
                <a:solidFill>
                  <a:srgbClr val="9093A0"/>
                </a:solidFill>
                <a:latin typeface="Arial"/>
                <a:cs typeface="Arial"/>
              </a:rPr>
              <a:t>r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aries</a:t>
            </a:r>
            <a:endParaRPr sz="1650">
              <a:latin typeface="Arial"/>
              <a:cs typeface="Arial"/>
            </a:endParaRPr>
          </a:p>
        </p:txBody>
      </p:sp>
      <p:sp>
        <p:nvSpPr>
          <p:cNvPr id="23" name="object 23" descr=""/>
          <p:cNvSpPr txBox="1"/>
          <p:nvPr/>
        </p:nvSpPr>
        <p:spPr>
          <a:xfrm>
            <a:off x="4540232" y="1340250"/>
            <a:ext cx="1521460" cy="43053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650" spc="-10" b="1">
                <a:solidFill>
                  <a:srgbClr val="2A2A31"/>
                </a:solidFill>
                <a:latin typeface="Arial"/>
                <a:cs typeface="Arial"/>
              </a:rPr>
              <a:t>Overview</a:t>
            </a:r>
            <a:endParaRPr sz="2650">
              <a:latin typeface="Arial"/>
              <a:cs typeface="Arial"/>
            </a:endParaRPr>
          </a:p>
        </p:txBody>
      </p:sp>
      <p:sp>
        <p:nvSpPr>
          <p:cNvPr id="24" name="object 24" descr=""/>
          <p:cNvSpPr txBox="1"/>
          <p:nvPr/>
        </p:nvSpPr>
        <p:spPr>
          <a:xfrm>
            <a:off x="18034558" y="875877"/>
            <a:ext cx="280035" cy="112522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200" spc="-50">
                <a:solidFill>
                  <a:srgbClr val="C6C6CD"/>
                </a:solidFill>
                <a:latin typeface="Arial"/>
                <a:cs typeface="Arial"/>
              </a:rPr>
              <a:t>I</a:t>
            </a:r>
            <a:endParaRPr sz="7200">
              <a:latin typeface="Arial"/>
              <a:cs typeface="Arial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4546480" y="1970527"/>
            <a:ext cx="11094720" cy="73088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 indent="2540">
              <a:lnSpc>
                <a:spcPct val="128600"/>
              </a:lnSpc>
              <a:spcBef>
                <a:spcPts val="95"/>
              </a:spcBef>
            </a:pP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T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h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e</a:t>
            </a:r>
            <a:r>
              <a:rPr dirty="0" sz="1800" spc="-7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OpenAI</a:t>
            </a:r>
            <a:r>
              <a:rPr dirty="0" sz="1800" spc="18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-100">
                <a:solidFill>
                  <a:srgbClr val="3F4456"/>
                </a:solidFill>
                <a:latin typeface="Arial"/>
                <a:cs typeface="Arial"/>
              </a:rPr>
              <a:t>AP</a:t>
            </a:r>
            <a:r>
              <a:rPr dirty="0" sz="1800" spc="-100">
                <a:latin typeface="Arial"/>
                <a:cs typeface="Arial"/>
              </a:rPr>
              <a:t>I</a:t>
            </a:r>
            <a:r>
              <a:rPr dirty="0" sz="1800" spc="-100">
                <a:solidFill>
                  <a:srgbClr val="3F4456"/>
                </a:solidFill>
                <a:latin typeface="Arial"/>
                <a:cs typeface="Arial"/>
              </a:rPr>
              <a:t>I</a:t>
            </a:r>
            <a:r>
              <a:rPr dirty="0" sz="1800" spc="-17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i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</a:t>
            </a:r>
            <a:r>
              <a:rPr dirty="0" sz="1800" spc="-3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powered</a:t>
            </a:r>
            <a:r>
              <a:rPr dirty="0" sz="1800" spc="3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5">
                <a:solidFill>
                  <a:srgbClr val="3F4456"/>
                </a:solidFill>
                <a:latin typeface="Arial"/>
                <a:cs typeface="Arial"/>
              </a:rPr>
              <a:t>by</a:t>
            </a:r>
            <a:r>
              <a:rPr dirty="0" sz="1800" spc="-12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8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800" spc="-5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d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i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ve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r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se</a:t>
            </a:r>
            <a:r>
              <a:rPr dirty="0" sz="1800" spc="-2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set</a:t>
            </a:r>
            <a:r>
              <a:rPr dirty="0" sz="1800" spc="-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of</a:t>
            </a:r>
            <a:r>
              <a:rPr dirty="0" sz="1800" spc="4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models</a:t>
            </a:r>
            <a:r>
              <a:rPr dirty="0" sz="1800" spc="15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80">
                <a:solidFill>
                  <a:srgbClr val="3F4456"/>
                </a:solidFill>
                <a:latin typeface="Arial"/>
                <a:cs typeface="Arial"/>
              </a:rPr>
              <a:t>w</a:t>
            </a:r>
            <a:r>
              <a:rPr dirty="0" sz="1800" spc="80">
                <a:solidFill>
                  <a:srgbClr val="56646B"/>
                </a:solidFill>
                <a:latin typeface="Arial"/>
                <a:cs typeface="Arial"/>
              </a:rPr>
              <a:t>i</a:t>
            </a:r>
            <a:r>
              <a:rPr dirty="0" sz="1800" spc="80">
                <a:solidFill>
                  <a:srgbClr val="3F4456"/>
                </a:solidFill>
                <a:latin typeface="Arial"/>
                <a:cs typeface="Arial"/>
              </a:rPr>
              <a:t>th</a:t>
            </a:r>
            <a:r>
              <a:rPr dirty="0" sz="1800" spc="-8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different</a:t>
            </a:r>
            <a:r>
              <a:rPr dirty="0" sz="1800" spc="21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capab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i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lities</a:t>
            </a:r>
            <a:r>
              <a:rPr dirty="0" sz="1800" spc="4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and</a:t>
            </a:r>
            <a:r>
              <a:rPr dirty="0" sz="1800" spc="-4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0">
                <a:solidFill>
                  <a:srgbClr val="565256"/>
                </a:solidFill>
                <a:latin typeface="Arial"/>
                <a:cs typeface="Arial"/>
              </a:rPr>
              <a:t>price</a:t>
            </a:r>
            <a:r>
              <a:rPr dirty="0" sz="1800" spc="-60">
                <a:solidFill>
                  <a:srgbClr val="565256"/>
                </a:solidFill>
                <a:latin typeface="Arial"/>
                <a:cs typeface="Arial"/>
              </a:rPr>
              <a:t> </a:t>
            </a:r>
            <a:r>
              <a:rPr dirty="0" sz="1800" spc="45">
                <a:solidFill>
                  <a:srgbClr val="3F4456"/>
                </a:solidFill>
                <a:latin typeface="Arial"/>
                <a:cs typeface="Arial"/>
              </a:rPr>
              <a:t>points.</a:t>
            </a:r>
            <a:r>
              <a:rPr dirty="0" sz="1800" spc="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-65">
                <a:solidFill>
                  <a:srgbClr val="3F4456"/>
                </a:solidFill>
                <a:latin typeface="Arial"/>
                <a:cs typeface="Arial"/>
              </a:rPr>
              <a:t>You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-25">
                <a:solidFill>
                  <a:srgbClr val="3F4456"/>
                </a:solidFill>
                <a:latin typeface="Arial"/>
                <a:cs typeface="Arial"/>
              </a:rPr>
              <a:t>can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l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so</a:t>
            </a:r>
            <a:r>
              <a:rPr dirty="0" sz="1800" spc="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make</a:t>
            </a:r>
            <a:r>
              <a:rPr dirty="0" sz="1800" spc="-5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customizations</a:t>
            </a:r>
            <a:r>
              <a:rPr dirty="0" sz="1800" spc="-14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to</a:t>
            </a:r>
            <a:r>
              <a:rPr dirty="0" sz="1800" spc="3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our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models</a:t>
            </a:r>
            <a:r>
              <a:rPr dirty="0" sz="1800" spc="-1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85">
                <a:solidFill>
                  <a:srgbClr val="3F4456"/>
                </a:solidFill>
                <a:latin typeface="Arial"/>
                <a:cs typeface="Arial"/>
              </a:rPr>
              <a:t>fo</a:t>
            </a:r>
            <a:r>
              <a:rPr dirty="0" sz="1800" spc="85">
                <a:solidFill>
                  <a:srgbClr val="56646B"/>
                </a:solidFill>
                <a:latin typeface="Arial"/>
                <a:cs typeface="Arial"/>
              </a:rPr>
              <a:t>r</a:t>
            </a:r>
            <a:r>
              <a:rPr dirty="0" sz="1800" spc="-60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your</a:t>
            </a:r>
            <a:r>
              <a:rPr dirty="0" sz="1800" spc="3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specific</a:t>
            </a:r>
            <a:r>
              <a:rPr dirty="0" sz="1800" spc="14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use</a:t>
            </a:r>
            <a:r>
              <a:rPr dirty="0" sz="1800" spc="-9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case</a:t>
            </a:r>
            <a:r>
              <a:rPr dirty="0" sz="1800" spc="3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with</a:t>
            </a:r>
            <a:r>
              <a:rPr dirty="0" sz="1800" spc="1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26A58E"/>
                </a:solidFill>
                <a:latin typeface="Arial"/>
                <a:cs typeface="Arial"/>
              </a:rPr>
              <a:t>fine-tuning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sp>
        <p:nvSpPr>
          <p:cNvPr id="26" name="object 26" descr=""/>
          <p:cNvSpPr txBox="1"/>
          <p:nvPr/>
        </p:nvSpPr>
        <p:spPr>
          <a:xfrm>
            <a:off x="4541631" y="3031845"/>
            <a:ext cx="863600" cy="247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50" spc="45" b="1">
                <a:solidFill>
                  <a:srgbClr val="3F4456"/>
                </a:solidFill>
                <a:latin typeface="Arial"/>
                <a:cs typeface="Arial"/>
              </a:rPr>
              <a:t>M</a:t>
            </a:r>
            <a:r>
              <a:rPr dirty="0" sz="1450" spc="45" b="1">
                <a:solidFill>
                  <a:srgbClr val="2A2A31"/>
                </a:solidFill>
                <a:latin typeface="Arial"/>
                <a:cs typeface="Arial"/>
              </a:rPr>
              <a:t>O</a:t>
            </a:r>
            <a:r>
              <a:rPr dirty="0" sz="1450" spc="45" b="1">
                <a:solidFill>
                  <a:srgbClr val="3F4456"/>
                </a:solidFill>
                <a:latin typeface="Arial"/>
                <a:cs typeface="Arial"/>
              </a:rPr>
              <a:t>D</a:t>
            </a:r>
            <a:r>
              <a:rPr dirty="0" sz="1450" spc="45" b="1">
                <a:solidFill>
                  <a:srgbClr val="2A2A31"/>
                </a:solidFill>
                <a:latin typeface="Arial"/>
                <a:cs typeface="Arial"/>
              </a:rPr>
              <a:t>E</a:t>
            </a:r>
            <a:r>
              <a:rPr dirty="0" sz="1450" spc="45" b="1">
                <a:solidFill>
                  <a:srgbClr val="3F4456"/>
                </a:solidFill>
                <a:latin typeface="Arial"/>
                <a:cs typeface="Arial"/>
              </a:rPr>
              <a:t>L</a:t>
            </a:r>
            <a:r>
              <a:rPr dirty="0" sz="1450" spc="45" b="1">
                <a:solidFill>
                  <a:srgbClr val="2A2A31"/>
                </a:solidFill>
                <a:latin typeface="Arial"/>
                <a:cs typeface="Arial"/>
              </a:rPr>
              <a:t>S</a:t>
            </a:r>
            <a:endParaRPr sz="1450">
              <a:latin typeface="Arial"/>
              <a:cs typeface="Arial"/>
            </a:endParaRPr>
          </a:p>
        </p:txBody>
      </p:sp>
      <p:sp>
        <p:nvSpPr>
          <p:cNvPr id="27" name="object 27" descr=""/>
          <p:cNvSpPr txBox="1"/>
          <p:nvPr/>
        </p:nvSpPr>
        <p:spPr>
          <a:xfrm>
            <a:off x="4542590" y="3472810"/>
            <a:ext cx="71310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26A58E"/>
                </a:solidFill>
                <a:latin typeface="Arial"/>
                <a:cs typeface="Arial"/>
              </a:rPr>
              <a:t>GPT-</a:t>
            </a:r>
            <a:r>
              <a:rPr dirty="0" sz="1800" spc="-50">
                <a:solidFill>
                  <a:srgbClr val="26A58E"/>
                </a:solidFill>
                <a:latin typeface="Arial"/>
                <a:cs typeface="Arial"/>
              </a:rPr>
              <a:t>4</a:t>
            </a:r>
            <a:endParaRPr sz="1800">
              <a:latin typeface="Arial"/>
              <a:cs typeface="Arial"/>
            </a:endParaRPr>
          </a:p>
        </p:txBody>
      </p:sp>
      <p:sp>
        <p:nvSpPr>
          <p:cNvPr id="28" name="object 28" descr=""/>
          <p:cNvSpPr txBox="1"/>
          <p:nvPr/>
        </p:nvSpPr>
        <p:spPr>
          <a:xfrm>
            <a:off x="346846" y="3872044"/>
            <a:ext cx="708660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Models</a:t>
            </a:r>
            <a:endParaRPr sz="1650">
              <a:latin typeface="Arial"/>
              <a:cs typeface="Arial"/>
            </a:endParaRPr>
          </a:p>
        </p:txBody>
      </p:sp>
      <p:sp>
        <p:nvSpPr>
          <p:cNvPr id="29" name="object 29" descr=""/>
          <p:cNvSpPr txBox="1"/>
          <p:nvPr/>
        </p:nvSpPr>
        <p:spPr>
          <a:xfrm>
            <a:off x="517267" y="4348377"/>
            <a:ext cx="89090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26A58E"/>
                </a:solidFill>
                <a:latin typeface="Arial"/>
                <a:cs typeface="Arial"/>
              </a:rPr>
              <a:t>Overview</a:t>
            </a:r>
            <a:endParaRPr sz="1650">
              <a:latin typeface="Arial"/>
              <a:cs typeface="Arial"/>
            </a:endParaRPr>
          </a:p>
        </p:txBody>
      </p:sp>
      <p:sp>
        <p:nvSpPr>
          <p:cNvPr id="30" name="object 30" descr=""/>
          <p:cNvSpPr txBox="1"/>
          <p:nvPr/>
        </p:nvSpPr>
        <p:spPr>
          <a:xfrm>
            <a:off x="4542590" y="4430055"/>
            <a:ext cx="86423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45">
                <a:solidFill>
                  <a:srgbClr val="26A58E"/>
                </a:solidFill>
                <a:latin typeface="Arial"/>
                <a:cs typeface="Arial"/>
              </a:rPr>
              <a:t>GPT-</a:t>
            </a:r>
            <a:r>
              <a:rPr dirty="0" sz="1800" spc="-25">
                <a:solidFill>
                  <a:srgbClr val="26A58E"/>
                </a:solidFill>
                <a:latin typeface="Arial"/>
                <a:cs typeface="Arial"/>
              </a:rPr>
              <a:t>3.5</a:t>
            </a:r>
            <a:endParaRPr sz="1800">
              <a:latin typeface="Arial"/>
              <a:cs typeface="Arial"/>
            </a:endParaRPr>
          </a:p>
        </p:txBody>
      </p:sp>
      <p:sp>
        <p:nvSpPr>
          <p:cNvPr id="31" name="object 31" descr=""/>
          <p:cNvSpPr txBox="1"/>
          <p:nvPr/>
        </p:nvSpPr>
        <p:spPr>
          <a:xfrm>
            <a:off x="520756" y="4824710"/>
            <a:ext cx="140906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>
                <a:solidFill>
                  <a:srgbClr val="79778C"/>
                </a:solidFill>
                <a:latin typeface="Arial"/>
                <a:cs typeface="Arial"/>
              </a:rPr>
              <a:t>Model</a:t>
            </a:r>
            <a:r>
              <a:rPr dirty="0" sz="1650" spc="-30">
                <a:solidFill>
                  <a:srgbClr val="79778C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updates</a:t>
            </a:r>
            <a:endParaRPr sz="1650">
              <a:latin typeface="Arial"/>
              <a:cs typeface="Arial"/>
            </a:endParaRPr>
          </a:p>
        </p:txBody>
      </p:sp>
      <p:sp>
        <p:nvSpPr>
          <p:cNvPr id="32" name="object 32" descr=""/>
          <p:cNvSpPr txBox="1"/>
          <p:nvPr/>
        </p:nvSpPr>
        <p:spPr>
          <a:xfrm>
            <a:off x="516892" y="5318346"/>
            <a:ext cx="635000" cy="2622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>
                <a:solidFill>
                  <a:srgbClr val="79778C"/>
                </a:solidFill>
                <a:latin typeface="Arial"/>
                <a:cs typeface="Arial"/>
              </a:rPr>
              <a:t>GPT-</a:t>
            </a:r>
            <a:r>
              <a:rPr dirty="0" sz="1550" spc="-50">
                <a:solidFill>
                  <a:srgbClr val="79778C"/>
                </a:solidFill>
                <a:latin typeface="Arial"/>
                <a:cs typeface="Arial"/>
              </a:rPr>
              <a:t>4</a:t>
            </a:r>
            <a:endParaRPr sz="1550">
              <a:latin typeface="Arial"/>
              <a:cs typeface="Arial"/>
            </a:endParaRPr>
          </a:p>
        </p:txBody>
      </p:sp>
      <p:sp>
        <p:nvSpPr>
          <p:cNvPr id="33" name="object 33" descr=""/>
          <p:cNvSpPr txBox="1"/>
          <p:nvPr/>
        </p:nvSpPr>
        <p:spPr>
          <a:xfrm>
            <a:off x="516892" y="5794680"/>
            <a:ext cx="770255" cy="2622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 spc="-10">
                <a:solidFill>
                  <a:srgbClr val="79778C"/>
                </a:solidFill>
                <a:latin typeface="Arial"/>
                <a:cs typeface="Arial"/>
              </a:rPr>
              <a:t>GPT-</a:t>
            </a:r>
            <a:r>
              <a:rPr dirty="0" sz="1550" spc="-25">
                <a:solidFill>
                  <a:srgbClr val="79778C"/>
                </a:solidFill>
                <a:latin typeface="Arial"/>
                <a:cs typeface="Arial"/>
              </a:rPr>
              <a:t>3.5</a:t>
            </a:r>
            <a:endParaRPr sz="1550">
              <a:latin typeface="Arial"/>
              <a:cs typeface="Arial"/>
            </a:endParaRPr>
          </a:p>
        </p:txBody>
      </p:sp>
      <p:sp>
        <p:nvSpPr>
          <p:cNvPr id="34" name="object 34" descr=""/>
          <p:cNvSpPr txBox="1"/>
          <p:nvPr/>
        </p:nvSpPr>
        <p:spPr>
          <a:xfrm>
            <a:off x="520337" y="6262871"/>
            <a:ext cx="69278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85">
                <a:solidFill>
                  <a:srgbClr val="79778C"/>
                </a:solidFill>
                <a:latin typeface="Arial"/>
                <a:cs typeface="Arial"/>
              </a:rPr>
              <a:t>DALL·E</a:t>
            </a:r>
            <a:endParaRPr sz="1650">
              <a:latin typeface="Arial"/>
              <a:cs typeface="Arial"/>
            </a:endParaRPr>
          </a:p>
        </p:txBody>
      </p:sp>
      <p:sp>
        <p:nvSpPr>
          <p:cNvPr id="35" name="object 35" descr=""/>
          <p:cNvSpPr txBox="1"/>
          <p:nvPr/>
        </p:nvSpPr>
        <p:spPr>
          <a:xfrm>
            <a:off x="524818" y="6734623"/>
            <a:ext cx="80073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Wh</a:t>
            </a:r>
            <a:r>
              <a:rPr dirty="0" sz="1650" spc="-10">
                <a:solidFill>
                  <a:srgbClr val="9093A0"/>
                </a:solidFill>
                <a:latin typeface="Arial"/>
                <a:cs typeface="Arial"/>
              </a:rPr>
              <a:t>i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sper</a:t>
            </a:r>
            <a:endParaRPr sz="1650">
              <a:latin typeface="Arial"/>
              <a:cs typeface="Arial"/>
            </a:endParaRPr>
          </a:p>
        </p:txBody>
      </p:sp>
      <p:sp>
        <p:nvSpPr>
          <p:cNvPr id="36" name="object 36" descr=""/>
          <p:cNvSpPr txBox="1"/>
          <p:nvPr/>
        </p:nvSpPr>
        <p:spPr>
          <a:xfrm>
            <a:off x="519917" y="7206377"/>
            <a:ext cx="121983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Embedd</a:t>
            </a:r>
            <a:r>
              <a:rPr dirty="0" sz="1650" spc="-10">
                <a:solidFill>
                  <a:srgbClr val="9093A0"/>
                </a:solidFill>
                <a:latin typeface="Arial"/>
                <a:cs typeface="Arial"/>
              </a:rPr>
              <a:t>i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ngs</a:t>
            </a:r>
            <a:endParaRPr sz="1650">
              <a:latin typeface="Arial"/>
              <a:cs typeface="Arial"/>
            </a:endParaRPr>
          </a:p>
        </p:txBody>
      </p:sp>
      <p:sp>
        <p:nvSpPr>
          <p:cNvPr id="37" name="object 37" descr=""/>
          <p:cNvSpPr txBox="1"/>
          <p:nvPr/>
        </p:nvSpPr>
        <p:spPr>
          <a:xfrm>
            <a:off x="520756" y="7691871"/>
            <a:ext cx="111188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Modera</a:t>
            </a:r>
            <a:r>
              <a:rPr dirty="0" sz="1650" spc="-10">
                <a:solidFill>
                  <a:srgbClr val="9093A0"/>
                </a:solidFill>
                <a:latin typeface="Arial"/>
                <a:cs typeface="Arial"/>
              </a:rPr>
              <a:t>ti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on</a:t>
            </a:r>
            <a:endParaRPr sz="1650">
              <a:latin typeface="Arial"/>
              <a:cs typeface="Arial"/>
            </a:endParaRPr>
          </a:p>
        </p:txBody>
      </p:sp>
      <p:sp>
        <p:nvSpPr>
          <p:cNvPr id="38" name="object 38" descr=""/>
          <p:cNvSpPr txBox="1"/>
          <p:nvPr/>
        </p:nvSpPr>
        <p:spPr>
          <a:xfrm>
            <a:off x="4542590" y="5401043"/>
            <a:ext cx="105029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0">
                <a:solidFill>
                  <a:srgbClr val="26A58E"/>
                </a:solidFill>
                <a:latin typeface="Arial"/>
                <a:cs typeface="Arial"/>
              </a:rPr>
              <a:t>GPTbase</a:t>
            </a:r>
            <a:endParaRPr sz="1800">
              <a:latin typeface="Arial"/>
              <a:cs typeface="Arial"/>
            </a:endParaRPr>
          </a:p>
        </p:txBody>
      </p:sp>
      <p:sp>
        <p:nvSpPr>
          <p:cNvPr id="39" name="object 39" descr=""/>
          <p:cNvSpPr txBox="1"/>
          <p:nvPr/>
        </p:nvSpPr>
        <p:spPr>
          <a:xfrm>
            <a:off x="4546251" y="6362870"/>
            <a:ext cx="78549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0">
                <a:solidFill>
                  <a:srgbClr val="26A58E"/>
                </a:solidFill>
                <a:latin typeface="Arial"/>
                <a:cs typeface="Arial"/>
              </a:rPr>
              <a:t>DALL·E</a:t>
            </a:r>
            <a:endParaRPr sz="1800">
              <a:latin typeface="Arial"/>
              <a:cs typeface="Arial"/>
            </a:endParaRPr>
          </a:p>
        </p:txBody>
      </p:sp>
      <p:sp>
        <p:nvSpPr>
          <p:cNvPr id="40" name="object 40" descr=""/>
          <p:cNvSpPr txBox="1"/>
          <p:nvPr/>
        </p:nvSpPr>
        <p:spPr>
          <a:xfrm>
            <a:off x="4551973" y="6976607"/>
            <a:ext cx="90868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35">
                <a:solidFill>
                  <a:srgbClr val="26A58E"/>
                </a:solidFill>
                <a:latin typeface="Arial"/>
                <a:cs typeface="Arial"/>
              </a:rPr>
              <a:t>Wh</a:t>
            </a:r>
            <a:r>
              <a:rPr dirty="0" sz="1800" spc="35">
                <a:solidFill>
                  <a:srgbClr val="4FAF9E"/>
                </a:solidFill>
                <a:latin typeface="Arial"/>
                <a:cs typeface="Arial"/>
              </a:rPr>
              <a:t>i</a:t>
            </a:r>
            <a:r>
              <a:rPr dirty="0" sz="1800" spc="35">
                <a:solidFill>
                  <a:srgbClr val="26A58E"/>
                </a:solidFill>
                <a:latin typeface="Arial"/>
                <a:cs typeface="Arial"/>
              </a:rPr>
              <a:t>sper</a:t>
            </a:r>
            <a:endParaRPr sz="1800">
              <a:latin typeface="Arial"/>
              <a:cs typeface="Arial"/>
            </a:endParaRPr>
          </a:p>
        </p:txBody>
      </p:sp>
      <p:sp>
        <p:nvSpPr>
          <p:cNvPr id="41" name="object 41" descr=""/>
          <p:cNvSpPr txBox="1"/>
          <p:nvPr/>
        </p:nvSpPr>
        <p:spPr>
          <a:xfrm>
            <a:off x="6248323" y="3031845"/>
            <a:ext cx="1377315" cy="247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50" spc="45" b="1">
                <a:solidFill>
                  <a:srgbClr val="2A2A31"/>
                </a:solidFill>
                <a:latin typeface="Arial"/>
                <a:cs typeface="Arial"/>
              </a:rPr>
              <a:t>DESCR</a:t>
            </a:r>
            <a:r>
              <a:rPr dirty="0" sz="1450" spc="45" b="1">
                <a:solidFill>
                  <a:srgbClr val="3F4456"/>
                </a:solidFill>
                <a:latin typeface="Arial"/>
                <a:cs typeface="Arial"/>
              </a:rPr>
              <a:t>I</a:t>
            </a:r>
            <a:r>
              <a:rPr dirty="0" sz="1450" spc="45" b="1">
                <a:solidFill>
                  <a:srgbClr val="2A2A31"/>
                </a:solidFill>
                <a:latin typeface="Arial"/>
                <a:cs typeface="Arial"/>
              </a:rPr>
              <a:t>P</a:t>
            </a:r>
            <a:r>
              <a:rPr dirty="0" sz="1450" spc="45" b="1">
                <a:solidFill>
                  <a:srgbClr val="3F4456"/>
                </a:solidFill>
                <a:latin typeface="Arial"/>
                <a:cs typeface="Arial"/>
              </a:rPr>
              <a:t>TI</a:t>
            </a:r>
            <a:r>
              <a:rPr dirty="0" sz="1450" spc="45" b="1">
                <a:solidFill>
                  <a:srgbClr val="2A2A31"/>
                </a:solidFill>
                <a:latin typeface="Arial"/>
                <a:cs typeface="Arial"/>
              </a:rPr>
              <a:t>ON</a:t>
            </a:r>
            <a:endParaRPr sz="1450">
              <a:latin typeface="Arial"/>
              <a:cs typeface="Arial"/>
            </a:endParaRPr>
          </a:p>
        </p:txBody>
      </p:sp>
      <p:sp>
        <p:nvSpPr>
          <p:cNvPr id="42" name="object 42" descr=""/>
          <p:cNvSpPr txBox="1"/>
          <p:nvPr/>
        </p:nvSpPr>
        <p:spPr>
          <a:xfrm>
            <a:off x="6221734" y="3385787"/>
            <a:ext cx="9320530" cy="749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 marR="30480" indent="5715">
              <a:lnSpc>
                <a:spcPct val="131900"/>
              </a:lnSpc>
              <a:spcBef>
                <a:spcPts val="100"/>
              </a:spcBef>
            </a:pP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set</a:t>
            </a:r>
            <a:r>
              <a:rPr dirty="0" sz="1800" spc="-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of</a:t>
            </a:r>
            <a:r>
              <a:rPr dirty="0" sz="1800" spc="-4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0">
                <a:solidFill>
                  <a:srgbClr val="565256"/>
                </a:solidFill>
                <a:latin typeface="Arial"/>
                <a:cs typeface="Arial"/>
              </a:rPr>
              <a:t>mode</a:t>
            </a:r>
            <a:r>
              <a:rPr dirty="0" sz="1800" spc="70">
                <a:solidFill>
                  <a:srgbClr val="343687"/>
                </a:solidFill>
                <a:latin typeface="Arial"/>
                <a:cs typeface="Arial"/>
              </a:rPr>
              <a:t>l</a:t>
            </a:r>
            <a:r>
              <a:rPr dirty="0" sz="1800" spc="70">
                <a:solidFill>
                  <a:srgbClr val="3F4456"/>
                </a:solidFill>
                <a:latin typeface="Arial"/>
                <a:cs typeface="Arial"/>
              </a:rPr>
              <a:t>s</a:t>
            </a:r>
            <a:r>
              <a:rPr dirty="0" sz="1800" spc="-9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tha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t</a:t>
            </a:r>
            <a:r>
              <a:rPr dirty="0" sz="1800" spc="160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43866"/>
                </a:solidFill>
                <a:latin typeface="Arial"/>
                <a:cs typeface="Arial"/>
              </a:rPr>
              <a:t>imp</a:t>
            </a:r>
            <a:r>
              <a:rPr dirty="0" sz="1800" spc="50">
                <a:solidFill>
                  <a:srgbClr val="565256"/>
                </a:solidFill>
                <a:latin typeface="Arial"/>
                <a:cs typeface="Arial"/>
              </a:rPr>
              <a:t>rove</a:t>
            </a:r>
            <a:r>
              <a:rPr dirty="0" sz="1800" spc="-40">
                <a:solidFill>
                  <a:srgbClr val="5652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on</a:t>
            </a:r>
            <a:r>
              <a:rPr dirty="0" sz="1800" spc="-114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baseline="45454" sz="825" spc="-104">
                <a:solidFill>
                  <a:srgbClr val="FFD895"/>
                </a:solidFill>
                <a:latin typeface="Arial"/>
                <a:cs typeface="Arial"/>
              </a:rPr>
              <a:t>1</a:t>
            </a:r>
            <a:r>
              <a:rPr dirty="0" sz="1800" spc="-70">
                <a:solidFill>
                  <a:srgbClr val="3F4456"/>
                </a:solidFill>
                <a:latin typeface="Arial"/>
                <a:cs typeface="Arial"/>
              </a:rPr>
              <a:t>GPT-</a:t>
            </a:r>
            <a:r>
              <a:rPr dirty="0" sz="1800" spc="-65">
                <a:solidFill>
                  <a:srgbClr val="3F4456"/>
                </a:solidFill>
                <a:latin typeface="Arial"/>
                <a:cs typeface="Arial"/>
              </a:rPr>
              <a:t>3.5</a:t>
            </a:r>
            <a:r>
              <a:rPr dirty="0" sz="1800" spc="-8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95">
                <a:solidFill>
                  <a:srgbClr val="3F4456"/>
                </a:solidFill>
                <a:latin typeface="Arial"/>
                <a:cs typeface="Arial"/>
              </a:rPr>
              <a:t>and</a:t>
            </a:r>
            <a:r>
              <a:rPr dirty="0" sz="1800" spc="-17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can</a:t>
            </a:r>
            <a:r>
              <a:rPr dirty="0" sz="1800" spc="-15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un</a:t>
            </a:r>
            <a:r>
              <a:rPr dirty="0" sz="1800" spc="55">
                <a:solidFill>
                  <a:srgbClr val="56646B"/>
                </a:solidFill>
                <a:latin typeface="Arial"/>
                <a:cs typeface="Arial"/>
              </a:rPr>
              <a:t>d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erstan</a:t>
            </a:r>
            <a:r>
              <a:rPr dirty="0" sz="1800" spc="55">
                <a:solidFill>
                  <a:srgbClr val="56646B"/>
                </a:solidFill>
                <a:latin typeface="Arial"/>
                <a:cs typeface="Arial"/>
              </a:rPr>
              <a:t>d</a:t>
            </a:r>
            <a:r>
              <a:rPr dirty="0" sz="1800" spc="40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as</a:t>
            </a:r>
            <a:r>
              <a:rPr dirty="0" sz="1800" spc="-5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wel</a:t>
            </a:r>
            <a:r>
              <a:rPr dirty="0" sz="1800" spc="50">
                <a:solidFill>
                  <a:srgbClr val="343687"/>
                </a:solidFill>
                <a:latin typeface="Arial"/>
                <a:cs typeface="Arial"/>
              </a:rPr>
              <a:t>l</a:t>
            </a:r>
            <a:r>
              <a:rPr dirty="0" sz="1800" spc="-155">
                <a:solidFill>
                  <a:srgbClr val="343687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as</a:t>
            </a:r>
            <a:r>
              <a:rPr dirty="0" sz="1800" spc="-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generate</a:t>
            </a:r>
            <a:r>
              <a:rPr dirty="0" sz="1800" spc="4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343866"/>
                </a:solidFill>
                <a:latin typeface="Arial"/>
                <a:cs typeface="Arial"/>
              </a:rPr>
              <a:t>natural </a:t>
            </a:r>
            <a:r>
              <a:rPr dirty="0" sz="1800" spc="50">
                <a:solidFill>
                  <a:srgbClr val="56646B"/>
                </a:solidFill>
                <a:latin typeface="Arial"/>
                <a:cs typeface="Arial"/>
              </a:rPr>
              <a:t>l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anguage</a:t>
            </a:r>
            <a:r>
              <a:rPr dirty="0" sz="1800" spc="-8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or</a:t>
            </a:r>
            <a:r>
              <a:rPr dirty="0" sz="1800" spc="-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code</a:t>
            </a:r>
            <a:endParaRPr sz="1800">
              <a:latin typeface="Arial"/>
              <a:cs typeface="Arial"/>
            </a:endParaRPr>
          </a:p>
        </p:txBody>
      </p:sp>
      <p:sp>
        <p:nvSpPr>
          <p:cNvPr id="43" name="object 43" descr=""/>
          <p:cNvSpPr txBox="1"/>
          <p:nvPr/>
        </p:nvSpPr>
        <p:spPr>
          <a:xfrm>
            <a:off x="6221734" y="4347614"/>
            <a:ext cx="9132570" cy="749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 marR="30480" indent="5715">
              <a:lnSpc>
                <a:spcPct val="131900"/>
              </a:lnSpc>
              <a:spcBef>
                <a:spcPts val="100"/>
              </a:spcBef>
            </a:pPr>
            <a:r>
              <a:rPr dirty="0" sz="1700" spc="9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700" spc="5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set</a:t>
            </a:r>
            <a:r>
              <a:rPr dirty="0" sz="1800" spc="-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of</a:t>
            </a:r>
            <a:r>
              <a:rPr dirty="0" sz="1800" spc="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565256"/>
                </a:solidFill>
                <a:latin typeface="Arial"/>
                <a:cs typeface="Arial"/>
              </a:rPr>
              <a:t>mode</a:t>
            </a:r>
            <a:r>
              <a:rPr dirty="0" sz="1800" spc="65">
                <a:solidFill>
                  <a:srgbClr val="343687"/>
                </a:solidFill>
                <a:latin typeface="Arial"/>
                <a:cs typeface="Arial"/>
              </a:rPr>
              <a:t>l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s</a:t>
            </a:r>
            <a:r>
              <a:rPr dirty="0" sz="1800" spc="-7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0">
                <a:solidFill>
                  <a:srgbClr val="565256"/>
                </a:solidFill>
                <a:latin typeface="Arial"/>
                <a:cs typeface="Arial"/>
              </a:rPr>
              <a:t>that</a:t>
            </a:r>
            <a:r>
              <a:rPr dirty="0" sz="1800" spc="65">
                <a:solidFill>
                  <a:srgbClr val="5652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43866"/>
                </a:solidFill>
                <a:latin typeface="Arial"/>
                <a:cs typeface="Arial"/>
              </a:rPr>
              <a:t>imp</a:t>
            </a:r>
            <a:r>
              <a:rPr dirty="0" sz="1800" spc="50">
                <a:solidFill>
                  <a:srgbClr val="565256"/>
                </a:solidFill>
                <a:latin typeface="Arial"/>
                <a:cs typeface="Arial"/>
              </a:rPr>
              <a:t>rove</a:t>
            </a:r>
            <a:r>
              <a:rPr dirty="0" sz="1800" spc="-10">
                <a:solidFill>
                  <a:srgbClr val="5652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on</a:t>
            </a:r>
            <a:r>
              <a:rPr dirty="0" sz="1800" spc="-8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baseline="45454" sz="825" spc="-104">
                <a:solidFill>
                  <a:srgbClr val="FFD895"/>
                </a:solidFill>
                <a:latin typeface="Arial"/>
                <a:cs typeface="Arial"/>
              </a:rPr>
              <a:t>1</a:t>
            </a:r>
            <a:r>
              <a:rPr dirty="0" sz="1800" spc="-70">
                <a:solidFill>
                  <a:srgbClr val="3F4456"/>
                </a:solidFill>
                <a:latin typeface="Arial"/>
                <a:cs typeface="Arial"/>
              </a:rPr>
              <a:t>GPT-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3</a:t>
            </a:r>
            <a:r>
              <a:rPr dirty="0" sz="1800" spc="7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and</a:t>
            </a:r>
            <a:r>
              <a:rPr dirty="0" sz="1800" spc="-9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ca</a:t>
            </a:r>
            <a:r>
              <a:rPr dirty="0" sz="1800" spc="65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-85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understand</a:t>
            </a:r>
            <a:r>
              <a:rPr dirty="0" sz="1800" spc="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as</a:t>
            </a:r>
            <a:r>
              <a:rPr dirty="0" sz="1800" spc="-16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well</a:t>
            </a:r>
            <a:r>
              <a:rPr dirty="0" sz="1800" spc="-6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as</a:t>
            </a:r>
            <a:r>
              <a:rPr dirty="0" sz="1800" spc="-5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ge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erate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3F4456"/>
                </a:solidFill>
                <a:latin typeface="Arial"/>
                <a:cs typeface="Arial"/>
              </a:rPr>
              <a:t>natural </a:t>
            </a:r>
            <a:r>
              <a:rPr dirty="0" sz="1800" spc="50">
                <a:solidFill>
                  <a:srgbClr val="56646B"/>
                </a:solidFill>
                <a:latin typeface="Arial"/>
                <a:cs typeface="Arial"/>
              </a:rPr>
              <a:t>l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anguage</a:t>
            </a:r>
            <a:r>
              <a:rPr dirty="0" sz="1800" spc="-8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or</a:t>
            </a:r>
            <a:r>
              <a:rPr dirty="0" sz="1800" spc="-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code</a:t>
            </a:r>
            <a:endParaRPr sz="1800">
              <a:latin typeface="Arial"/>
              <a:cs typeface="Arial"/>
            </a:endParaRPr>
          </a:p>
        </p:txBody>
      </p:sp>
      <p:sp>
        <p:nvSpPr>
          <p:cNvPr id="44" name="object 44" descr=""/>
          <p:cNvSpPr txBox="1"/>
          <p:nvPr/>
        </p:nvSpPr>
        <p:spPr>
          <a:xfrm>
            <a:off x="6246678" y="5314020"/>
            <a:ext cx="8947785" cy="749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5715">
              <a:lnSpc>
                <a:spcPct val="131900"/>
              </a:lnSpc>
              <a:spcBef>
                <a:spcPts val="100"/>
              </a:spcBef>
            </a:pPr>
            <a:r>
              <a:rPr dirty="0" sz="1700" spc="9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70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set</a:t>
            </a:r>
            <a:r>
              <a:rPr dirty="0" sz="1800" spc="-6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of</a:t>
            </a:r>
            <a:r>
              <a:rPr dirty="0" sz="1800" spc="-2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565256"/>
                </a:solidFill>
                <a:latin typeface="Arial"/>
                <a:cs typeface="Arial"/>
              </a:rPr>
              <a:t>mode</a:t>
            </a:r>
            <a:r>
              <a:rPr dirty="0" sz="1800" spc="65">
                <a:solidFill>
                  <a:srgbClr val="343687"/>
                </a:solidFill>
                <a:latin typeface="Arial"/>
                <a:cs typeface="Arial"/>
              </a:rPr>
              <a:t>l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s</a:t>
            </a:r>
            <a:r>
              <a:rPr dirty="0" sz="1800" spc="-9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w</a:t>
            </a:r>
            <a:r>
              <a:rPr dirty="0" sz="1800" spc="55">
                <a:solidFill>
                  <a:srgbClr val="56646B"/>
                </a:solidFill>
                <a:latin typeface="Arial"/>
                <a:cs typeface="Arial"/>
              </a:rPr>
              <a:t>i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thout</a:t>
            </a:r>
            <a:r>
              <a:rPr dirty="0" sz="1800" spc="9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343866"/>
                </a:solidFill>
                <a:latin typeface="Arial"/>
                <a:cs typeface="Arial"/>
              </a:rPr>
              <a:t>instruc</a:t>
            </a:r>
            <a:r>
              <a:rPr dirty="0" sz="1800" spc="65">
                <a:solidFill>
                  <a:srgbClr val="56646B"/>
                </a:solidFill>
                <a:latin typeface="Arial"/>
                <a:cs typeface="Arial"/>
              </a:rPr>
              <a:t>ti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o</a:t>
            </a:r>
            <a:r>
              <a:rPr dirty="0" sz="1800" spc="65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-90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544146"/>
                </a:solidFill>
                <a:latin typeface="Arial"/>
                <a:cs typeface="Arial"/>
              </a:rPr>
              <a:t>fo</a:t>
            </a:r>
            <a:r>
              <a:rPr dirty="0" sz="1800" spc="50">
                <a:solidFill>
                  <a:srgbClr val="56646B"/>
                </a:solidFill>
                <a:latin typeface="Arial"/>
                <a:cs typeface="Arial"/>
              </a:rPr>
              <a:t>ll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owi</a:t>
            </a:r>
            <a:r>
              <a:rPr dirty="0" sz="1800" spc="50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g</a:t>
            </a:r>
            <a:r>
              <a:rPr dirty="0" sz="1800" spc="-6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5">
                <a:solidFill>
                  <a:srgbClr val="343866"/>
                </a:solidFill>
                <a:latin typeface="Arial"/>
                <a:cs typeface="Arial"/>
              </a:rPr>
              <a:t>that</a:t>
            </a:r>
            <a:r>
              <a:rPr dirty="0" sz="1800" spc="-95">
                <a:solidFill>
                  <a:srgbClr val="34386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can</a:t>
            </a:r>
            <a:r>
              <a:rPr dirty="0" sz="1800" spc="-8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45">
                <a:solidFill>
                  <a:srgbClr val="3F4456"/>
                </a:solidFill>
                <a:latin typeface="Arial"/>
                <a:cs typeface="Arial"/>
              </a:rPr>
              <a:t>understa</a:t>
            </a:r>
            <a:r>
              <a:rPr dirty="0" sz="1800" spc="45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45">
                <a:solidFill>
                  <a:srgbClr val="3F4456"/>
                </a:solidFill>
                <a:latin typeface="Arial"/>
                <a:cs typeface="Arial"/>
              </a:rPr>
              <a:t>d</a:t>
            </a:r>
            <a:r>
              <a:rPr dirty="0" sz="1800" spc="1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as</a:t>
            </a:r>
            <a:r>
              <a:rPr dirty="0" sz="1800" spc="-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700" spc="50">
                <a:solidFill>
                  <a:srgbClr val="3F4456"/>
                </a:solidFill>
                <a:latin typeface="Arial"/>
                <a:cs typeface="Arial"/>
              </a:rPr>
              <a:t>we</a:t>
            </a:r>
            <a:r>
              <a:rPr dirty="0" sz="1700" spc="50">
                <a:solidFill>
                  <a:srgbClr val="56646B"/>
                </a:solidFill>
                <a:latin typeface="Arial"/>
                <a:cs typeface="Arial"/>
              </a:rPr>
              <a:t>ll</a:t>
            </a:r>
            <a:r>
              <a:rPr dirty="0" sz="1700" spc="-45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as</a:t>
            </a:r>
            <a:r>
              <a:rPr dirty="0" sz="1800" spc="-9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40">
                <a:solidFill>
                  <a:srgbClr val="3F4456"/>
                </a:solidFill>
                <a:latin typeface="Arial"/>
                <a:cs typeface="Arial"/>
              </a:rPr>
              <a:t>ge</a:t>
            </a:r>
            <a:r>
              <a:rPr dirty="0" sz="1800" spc="40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40">
                <a:solidFill>
                  <a:srgbClr val="3F4456"/>
                </a:solidFill>
                <a:latin typeface="Arial"/>
                <a:cs typeface="Arial"/>
              </a:rPr>
              <a:t>erate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natu</a:t>
            </a:r>
            <a:r>
              <a:rPr dirty="0" sz="1800" spc="60">
                <a:solidFill>
                  <a:srgbClr val="56646B"/>
                </a:solidFill>
                <a:latin typeface="Arial"/>
                <a:cs typeface="Arial"/>
              </a:rPr>
              <a:t>r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al</a:t>
            </a:r>
            <a:r>
              <a:rPr dirty="0" sz="1800" spc="-5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43866"/>
                </a:solidFill>
                <a:latin typeface="Arial"/>
                <a:cs typeface="Arial"/>
              </a:rPr>
              <a:t>language</a:t>
            </a:r>
            <a:r>
              <a:rPr dirty="0" sz="1800" spc="-10">
                <a:solidFill>
                  <a:srgbClr val="34386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or</a:t>
            </a:r>
            <a:r>
              <a:rPr dirty="0" sz="1800" spc="114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code</a:t>
            </a:r>
            <a:endParaRPr sz="1800">
              <a:latin typeface="Arial"/>
              <a:cs typeface="Arial"/>
            </a:endParaRPr>
          </a:p>
        </p:txBody>
      </p:sp>
      <p:sp>
        <p:nvSpPr>
          <p:cNvPr id="45" name="object 45" descr=""/>
          <p:cNvSpPr txBox="1"/>
          <p:nvPr/>
        </p:nvSpPr>
        <p:spPr>
          <a:xfrm>
            <a:off x="6252957" y="6362870"/>
            <a:ext cx="8020684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spc="9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700" spc="11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model</a:t>
            </a:r>
            <a:r>
              <a:rPr dirty="0" sz="1800" spc="-1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43866"/>
                </a:solidFill>
                <a:latin typeface="Arial"/>
                <a:cs typeface="Arial"/>
              </a:rPr>
              <a:t>that</a:t>
            </a:r>
            <a:r>
              <a:rPr dirty="0" sz="1800" spc="25">
                <a:solidFill>
                  <a:srgbClr val="34386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can</a:t>
            </a:r>
            <a:r>
              <a:rPr dirty="0" sz="1800" spc="-2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generate</a:t>
            </a:r>
            <a:r>
              <a:rPr dirty="0" sz="1800" spc="1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and</a:t>
            </a:r>
            <a:r>
              <a:rPr dirty="0" sz="1800" spc="3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edit</a:t>
            </a:r>
            <a:r>
              <a:rPr dirty="0" sz="1800" spc="2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-220">
                <a:solidFill>
                  <a:srgbClr val="3F4456"/>
                </a:solidFill>
                <a:latin typeface="Arial"/>
                <a:cs typeface="Arial"/>
              </a:rPr>
              <a:t>i</a:t>
            </a:r>
            <a:r>
              <a:rPr dirty="0" sz="1800" spc="-220">
                <a:solidFill>
                  <a:srgbClr val="56646B"/>
                </a:solidFill>
                <a:latin typeface="Arial"/>
                <a:cs typeface="Arial"/>
              </a:rPr>
              <a:t>m</a:t>
            </a:r>
            <a:r>
              <a:rPr dirty="0" sz="1800" spc="-220">
                <a:latin typeface="Arial"/>
                <a:cs typeface="Arial"/>
              </a:rPr>
              <a:t>1</a:t>
            </a:r>
            <a:r>
              <a:rPr dirty="0" sz="1800" spc="-220">
                <a:solidFill>
                  <a:srgbClr val="3F4456"/>
                </a:solidFill>
                <a:latin typeface="Arial"/>
                <a:cs typeface="Arial"/>
              </a:rPr>
              <a:t>ag</a:t>
            </a:r>
            <a:r>
              <a:rPr dirty="0" sz="1800" spc="-220">
                <a:latin typeface="Arial"/>
                <a:cs typeface="Arial"/>
              </a:rPr>
              <a:t>1</a:t>
            </a:r>
            <a:r>
              <a:rPr dirty="0" sz="1800" spc="-220">
                <a:solidFill>
                  <a:srgbClr val="3F4456"/>
                </a:solidFill>
                <a:latin typeface="Arial"/>
                <a:cs typeface="Arial"/>
              </a:rPr>
              <a:t>es</a:t>
            </a:r>
            <a:r>
              <a:rPr dirty="0" sz="1800" spc="-10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given</a:t>
            </a:r>
            <a:r>
              <a:rPr dirty="0" sz="1800" spc="-6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800" spc="-10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natura</a:t>
            </a:r>
            <a:r>
              <a:rPr dirty="0" sz="1800" spc="55">
                <a:solidFill>
                  <a:srgbClr val="56646B"/>
                </a:solidFill>
                <a:latin typeface="Arial"/>
                <a:cs typeface="Arial"/>
              </a:rPr>
              <a:t>l</a:t>
            </a:r>
            <a:r>
              <a:rPr dirty="0" sz="1800" spc="-20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43866"/>
                </a:solidFill>
                <a:latin typeface="Arial"/>
                <a:cs typeface="Arial"/>
              </a:rPr>
              <a:t>language</a:t>
            </a:r>
            <a:r>
              <a:rPr dirty="0" sz="1800" spc="-25">
                <a:solidFill>
                  <a:srgbClr val="34386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prompt</a:t>
            </a:r>
            <a:endParaRPr sz="1800">
              <a:latin typeface="Arial"/>
              <a:cs typeface="Arial"/>
            </a:endParaRPr>
          </a:p>
        </p:txBody>
      </p:sp>
      <p:sp>
        <p:nvSpPr>
          <p:cNvPr id="46" name="object 46" descr=""/>
          <p:cNvSpPr txBox="1"/>
          <p:nvPr/>
        </p:nvSpPr>
        <p:spPr>
          <a:xfrm>
            <a:off x="6252957" y="6976607"/>
            <a:ext cx="422402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spc="90">
                <a:solidFill>
                  <a:srgbClr val="3F4456"/>
                </a:solidFill>
                <a:latin typeface="Arial"/>
                <a:cs typeface="Arial"/>
              </a:rPr>
              <a:t>A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model</a:t>
            </a:r>
            <a:r>
              <a:rPr dirty="0" sz="1800" spc="-3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that</a:t>
            </a:r>
            <a:r>
              <a:rPr dirty="0" sz="1800" spc="1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ca</a:t>
            </a:r>
            <a:r>
              <a:rPr dirty="0" sz="1800" spc="50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-40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conve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rt</a:t>
            </a:r>
            <a:r>
              <a:rPr dirty="0" sz="1800" spc="165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aud</a:t>
            </a:r>
            <a:r>
              <a:rPr dirty="0" sz="1800">
                <a:solidFill>
                  <a:srgbClr val="343687"/>
                </a:solidFill>
                <a:latin typeface="Arial"/>
                <a:cs typeface="Arial"/>
              </a:rPr>
              <a:t>i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</a:t>
            </a:r>
            <a:r>
              <a:rPr dirty="0" sz="1800" spc="-1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80">
                <a:solidFill>
                  <a:srgbClr val="565256"/>
                </a:solidFill>
                <a:latin typeface="Arial"/>
                <a:cs typeface="Arial"/>
              </a:rPr>
              <a:t>into</a:t>
            </a:r>
            <a:r>
              <a:rPr dirty="0" sz="1800" spc="-155">
                <a:solidFill>
                  <a:srgbClr val="5652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text</a:t>
            </a:r>
            <a:endParaRPr sz="1800">
              <a:latin typeface="Arial"/>
              <a:cs typeface="Arial"/>
            </a:endParaRPr>
          </a:p>
        </p:txBody>
      </p:sp>
      <p:sp>
        <p:nvSpPr>
          <p:cNvPr id="47" name="object 47" descr=""/>
          <p:cNvSpPr txBox="1"/>
          <p:nvPr/>
        </p:nvSpPr>
        <p:spPr>
          <a:xfrm>
            <a:off x="516892" y="8176346"/>
            <a:ext cx="622935" cy="2622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>
                <a:solidFill>
                  <a:srgbClr val="79778C"/>
                </a:solidFill>
                <a:latin typeface="Arial"/>
                <a:cs typeface="Arial"/>
              </a:rPr>
              <a:t>GPT-</a:t>
            </a:r>
            <a:r>
              <a:rPr dirty="0" sz="1550" spc="-50">
                <a:solidFill>
                  <a:srgbClr val="79778C"/>
                </a:solidFill>
                <a:latin typeface="Arial"/>
                <a:cs typeface="Arial"/>
              </a:rPr>
              <a:t>3</a:t>
            </a:r>
            <a:endParaRPr sz="1550">
              <a:latin typeface="Arial"/>
              <a:cs typeface="Arial"/>
            </a:endParaRPr>
          </a:p>
        </p:txBody>
      </p:sp>
      <p:sp>
        <p:nvSpPr>
          <p:cNvPr id="48" name="object 48" descr=""/>
          <p:cNvSpPr txBox="1"/>
          <p:nvPr/>
        </p:nvSpPr>
        <p:spPr>
          <a:xfrm>
            <a:off x="519498" y="8644537"/>
            <a:ext cx="205295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>
                <a:solidFill>
                  <a:srgbClr val="79778C"/>
                </a:solidFill>
                <a:latin typeface="Arial"/>
                <a:cs typeface="Arial"/>
              </a:rPr>
              <a:t>How</a:t>
            </a:r>
            <a:r>
              <a:rPr dirty="0" sz="1650" spc="-125">
                <a:solidFill>
                  <a:srgbClr val="79778C"/>
                </a:solidFill>
                <a:latin typeface="Arial"/>
                <a:cs typeface="Arial"/>
              </a:rPr>
              <a:t> </a:t>
            </a:r>
            <a:r>
              <a:rPr dirty="0" sz="1650" spc="-20">
                <a:solidFill>
                  <a:srgbClr val="79778C"/>
                </a:solidFill>
                <a:latin typeface="Arial"/>
                <a:cs typeface="Arial"/>
              </a:rPr>
              <a:t>we</a:t>
            </a:r>
            <a:r>
              <a:rPr dirty="0" sz="1650" spc="-150">
                <a:solidFill>
                  <a:srgbClr val="79778C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79778C"/>
                </a:solidFill>
                <a:latin typeface="Arial"/>
                <a:cs typeface="Arial"/>
              </a:rPr>
              <a:t>use</a:t>
            </a:r>
            <a:r>
              <a:rPr dirty="0" sz="1650" spc="-140">
                <a:solidFill>
                  <a:srgbClr val="79778C"/>
                </a:solidFill>
                <a:latin typeface="Arial"/>
                <a:cs typeface="Arial"/>
              </a:rPr>
              <a:t> </a:t>
            </a:r>
            <a:r>
              <a:rPr dirty="0" sz="1650">
                <a:solidFill>
                  <a:srgbClr val="79778C"/>
                </a:solidFill>
                <a:latin typeface="Arial"/>
                <a:cs typeface="Arial"/>
              </a:rPr>
              <a:t>your</a:t>
            </a:r>
            <a:r>
              <a:rPr dirty="0" sz="1650" spc="-85">
                <a:solidFill>
                  <a:srgbClr val="79778C"/>
                </a:solidFill>
                <a:latin typeface="Arial"/>
                <a:cs typeface="Arial"/>
              </a:rPr>
              <a:t> </a:t>
            </a:r>
            <a:r>
              <a:rPr dirty="0" sz="1650" spc="-20">
                <a:solidFill>
                  <a:srgbClr val="79778C"/>
                </a:solidFill>
                <a:latin typeface="Arial"/>
                <a:cs typeface="Arial"/>
              </a:rPr>
              <a:t>data</a:t>
            </a:r>
            <a:endParaRPr sz="1650">
              <a:latin typeface="Arial"/>
              <a:cs typeface="Arial"/>
            </a:endParaRPr>
          </a:p>
        </p:txBody>
      </p:sp>
      <p:sp>
        <p:nvSpPr>
          <p:cNvPr id="49" name="object 49" descr=""/>
          <p:cNvSpPr txBox="1"/>
          <p:nvPr/>
        </p:nvSpPr>
        <p:spPr>
          <a:xfrm>
            <a:off x="519917" y="9120871"/>
            <a:ext cx="211772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>
                <a:solidFill>
                  <a:srgbClr val="79778C"/>
                </a:solidFill>
                <a:latin typeface="Arial"/>
                <a:cs typeface="Arial"/>
              </a:rPr>
              <a:t>Endpo</a:t>
            </a:r>
            <a:r>
              <a:rPr dirty="0" sz="1650">
                <a:solidFill>
                  <a:srgbClr val="9093A0"/>
                </a:solidFill>
                <a:latin typeface="Arial"/>
                <a:cs typeface="Arial"/>
              </a:rPr>
              <a:t>i</a:t>
            </a:r>
            <a:r>
              <a:rPr dirty="0" sz="1650">
                <a:solidFill>
                  <a:srgbClr val="79778C"/>
                </a:solidFill>
                <a:latin typeface="Arial"/>
                <a:cs typeface="Arial"/>
              </a:rPr>
              <a:t>nt</a:t>
            </a:r>
            <a:r>
              <a:rPr dirty="0" sz="1650" spc="25">
                <a:solidFill>
                  <a:srgbClr val="79778C"/>
                </a:solidFill>
                <a:latin typeface="Arial"/>
                <a:cs typeface="Arial"/>
              </a:rPr>
              <a:t> </a:t>
            </a: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compatibility</a:t>
            </a:r>
            <a:endParaRPr sz="1650">
              <a:latin typeface="Arial"/>
              <a:cs typeface="Arial"/>
            </a:endParaRPr>
          </a:p>
        </p:txBody>
      </p:sp>
      <p:sp>
        <p:nvSpPr>
          <p:cNvPr id="50" name="object 50" descr=""/>
          <p:cNvSpPr txBox="1"/>
          <p:nvPr/>
        </p:nvSpPr>
        <p:spPr>
          <a:xfrm>
            <a:off x="346427" y="9601784"/>
            <a:ext cx="1261745" cy="27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50" spc="-10">
                <a:solidFill>
                  <a:srgbClr val="79778C"/>
                </a:solidFill>
                <a:latin typeface="Arial"/>
                <a:cs typeface="Arial"/>
              </a:rPr>
              <a:t>Deprecations</a:t>
            </a:r>
            <a:endParaRPr sz="1650">
              <a:latin typeface="Arial"/>
              <a:cs typeface="Arial"/>
            </a:endParaRPr>
          </a:p>
        </p:txBody>
      </p:sp>
      <p:sp>
        <p:nvSpPr>
          <p:cNvPr id="51" name="object 51" descr=""/>
          <p:cNvSpPr txBox="1"/>
          <p:nvPr/>
        </p:nvSpPr>
        <p:spPr>
          <a:xfrm>
            <a:off x="4545795" y="7576604"/>
            <a:ext cx="136144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40">
                <a:solidFill>
                  <a:srgbClr val="26A58E"/>
                </a:solidFill>
                <a:latin typeface="Arial"/>
                <a:cs typeface="Arial"/>
              </a:rPr>
              <a:t>Embeddings</a:t>
            </a:r>
            <a:endParaRPr sz="1800">
              <a:latin typeface="Arial"/>
              <a:cs typeface="Arial"/>
            </a:endParaRPr>
          </a:p>
        </p:txBody>
      </p:sp>
      <p:sp>
        <p:nvSpPr>
          <p:cNvPr id="52" name="object 52" descr=""/>
          <p:cNvSpPr txBox="1"/>
          <p:nvPr/>
        </p:nvSpPr>
        <p:spPr>
          <a:xfrm>
            <a:off x="6252957" y="7576604"/>
            <a:ext cx="617410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spc="9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70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set</a:t>
            </a:r>
            <a:r>
              <a:rPr dirty="0" sz="1800" spc="-6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of</a:t>
            </a:r>
            <a:r>
              <a:rPr dirty="0" sz="1800" spc="-6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0">
                <a:solidFill>
                  <a:srgbClr val="565256"/>
                </a:solidFill>
                <a:latin typeface="Arial"/>
                <a:cs typeface="Arial"/>
              </a:rPr>
              <a:t>mode</a:t>
            </a:r>
            <a:r>
              <a:rPr dirty="0" sz="1800" spc="70">
                <a:solidFill>
                  <a:srgbClr val="343687"/>
                </a:solidFill>
                <a:latin typeface="Arial"/>
                <a:cs typeface="Arial"/>
              </a:rPr>
              <a:t>l</a:t>
            </a:r>
            <a:r>
              <a:rPr dirty="0" sz="1800" spc="70">
                <a:solidFill>
                  <a:srgbClr val="3F4456"/>
                </a:solidFill>
                <a:latin typeface="Arial"/>
                <a:cs typeface="Arial"/>
              </a:rPr>
              <a:t>s</a:t>
            </a:r>
            <a:r>
              <a:rPr dirty="0" sz="1800" spc="-114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0">
                <a:solidFill>
                  <a:srgbClr val="565256"/>
                </a:solidFill>
                <a:latin typeface="Arial"/>
                <a:cs typeface="Arial"/>
              </a:rPr>
              <a:t>that</a:t>
            </a:r>
            <a:r>
              <a:rPr dirty="0" sz="1800" spc="-25">
                <a:solidFill>
                  <a:srgbClr val="5652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can</a:t>
            </a:r>
            <a:r>
              <a:rPr dirty="0" sz="1800" spc="-3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convert</a:t>
            </a:r>
            <a:r>
              <a:rPr dirty="0" sz="1800" spc="-3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text</a:t>
            </a:r>
            <a:r>
              <a:rPr dirty="0" sz="1800" spc="-1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5">
                <a:solidFill>
                  <a:srgbClr val="56646B"/>
                </a:solidFill>
                <a:latin typeface="Arial"/>
                <a:cs typeface="Arial"/>
              </a:rPr>
              <a:t>i</a:t>
            </a:r>
            <a:r>
              <a:rPr dirty="0" sz="1800" spc="65">
                <a:solidFill>
                  <a:srgbClr val="3F4456"/>
                </a:solidFill>
                <a:latin typeface="Arial"/>
                <a:cs typeface="Arial"/>
              </a:rPr>
              <a:t>nto</a:t>
            </a:r>
            <a:r>
              <a:rPr dirty="0" sz="1800" spc="-2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800" spc="-16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numer</a:t>
            </a:r>
            <a:r>
              <a:rPr dirty="0" sz="1800" spc="60">
                <a:solidFill>
                  <a:srgbClr val="4B7087"/>
                </a:solidFill>
                <a:latin typeface="Arial"/>
                <a:cs typeface="Arial"/>
              </a:rPr>
              <a:t>i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cal</a:t>
            </a:r>
            <a:r>
              <a:rPr dirty="0" sz="1800" spc="-19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5">
                <a:solidFill>
                  <a:srgbClr val="3F4456"/>
                </a:solidFill>
                <a:latin typeface="Arial"/>
                <a:cs typeface="Arial"/>
              </a:rPr>
              <a:t>form</a:t>
            </a:r>
            <a:endParaRPr sz="1800">
              <a:latin typeface="Arial"/>
              <a:cs typeface="Arial"/>
            </a:endParaRPr>
          </a:p>
        </p:txBody>
      </p:sp>
      <p:sp>
        <p:nvSpPr>
          <p:cNvPr id="53" name="object 53" descr=""/>
          <p:cNvSpPr txBox="1"/>
          <p:nvPr/>
        </p:nvSpPr>
        <p:spPr>
          <a:xfrm>
            <a:off x="4546709" y="8185762"/>
            <a:ext cx="123888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26A58E"/>
                </a:solidFill>
                <a:latin typeface="Arial"/>
                <a:cs typeface="Arial"/>
              </a:rPr>
              <a:t>Moderation</a:t>
            </a:r>
            <a:endParaRPr sz="1800">
              <a:latin typeface="Arial"/>
              <a:cs typeface="Arial"/>
            </a:endParaRPr>
          </a:p>
        </p:txBody>
      </p:sp>
      <p:sp>
        <p:nvSpPr>
          <p:cNvPr id="54" name="object 54" descr=""/>
          <p:cNvSpPr txBox="1"/>
          <p:nvPr/>
        </p:nvSpPr>
        <p:spPr>
          <a:xfrm>
            <a:off x="6252957" y="8185762"/>
            <a:ext cx="792924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spc="9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700" spc="-2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56646B"/>
                </a:solidFill>
                <a:latin typeface="Arial"/>
                <a:cs typeface="Arial"/>
              </a:rPr>
              <a:t>f</a:t>
            </a:r>
            <a:r>
              <a:rPr dirty="0" sz="1800" spc="55">
                <a:solidFill>
                  <a:srgbClr val="343866"/>
                </a:solidFill>
                <a:latin typeface="Arial"/>
                <a:cs typeface="Arial"/>
              </a:rPr>
              <a:t>ine-</a:t>
            </a:r>
            <a:r>
              <a:rPr dirty="0" sz="1800" spc="70">
                <a:solidFill>
                  <a:srgbClr val="343866"/>
                </a:solidFill>
                <a:latin typeface="Arial"/>
                <a:cs typeface="Arial"/>
              </a:rPr>
              <a:t>tu</a:t>
            </a:r>
            <a:r>
              <a:rPr dirty="0" sz="1800" spc="70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70">
                <a:solidFill>
                  <a:srgbClr val="3F4456"/>
                </a:solidFill>
                <a:latin typeface="Arial"/>
                <a:cs typeface="Arial"/>
              </a:rPr>
              <a:t>ed</a:t>
            </a:r>
            <a:r>
              <a:rPr dirty="0" sz="1800" spc="10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5">
                <a:solidFill>
                  <a:srgbClr val="565256"/>
                </a:solidFill>
                <a:latin typeface="Arial"/>
                <a:cs typeface="Arial"/>
              </a:rPr>
              <a:t>mode</a:t>
            </a:r>
            <a:r>
              <a:rPr dirty="0" sz="1800" spc="75">
                <a:solidFill>
                  <a:srgbClr val="4B7087"/>
                </a:solidFill>
                <a:latin typeface="Arial"/>
                <a:cs typeface="Arial"/>
              </a:rPr>
              <a:t>l</a:t>
            </a:r>
            <a:r>
              <a:rPr dirty="0" sz="1800" spc="-90">
                <a:solidFill>
                  <a:srgbClr val="4B7087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544146"/>
                </a:solidFill>
                <a:latin typeface="Arial"/>
                <a:cs typeface="Arial"/>
              </a:rPr>
              <a:t>t</a:t>
            </a:r>
            <a:r>
              <a:rPr dirty="0" sz="1800" spc="50">
                <a:solidFill>
                  <a:srgbClr val="56646B"/>
                </a:solidFill>
                <a:latin typeface="Arial"/>
                <a:cs typeface="Arial"/>
              </a:rPr>
              <a:t>h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at</a:t>
            </a:r>
            <a:r>
              <a:rPr dirty="0" sz="1800" spc="9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can</a:t>
            </a:r>
            <a:r>
              <a:rPr dirty="0" sz="1800" spc="-2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detect</a:t>
            </a:r>
            <a:r>
              <a:rPr dirty="0" sz="1800" spc="15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whether</a:t>
            </a:r>
            <a:r>
              <a:rPr dirty="0" sz="1800" spc="1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tex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t</a:t>
            </a:r>
            <a:r>
              <a:rPr dirty="0" sz="1800" spc="170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may</a:t>
            </a:r>
            <a:r>
              <a:rPr dirty="0" sz="1800" spc="2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be</a:t>
            </a:r>
            <a:r>
              <a:rPr dirty="0" sz="1800" spc="2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sens</a:t>
            </a:r>
            <a:r>
              <a:rPr dirty="0" sz="1800">
                <a:solidFill>
                  <a:srgbClr val="4B7087"/>
                </a:solidFill>
                <a:latin typeface="Arial"/>
                <a:cs typeface="Arial"/>
              </a:rPr>
              <a:t>i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tive</a:t>
            </a:r>
            <a:r>
              <a:rPr dirty="0" sz="1800" spc="-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or </a:t>
            </a:r>
            <a:r>
              <a:rPr dirty="0" sz="1800" spc="-10">
                <a:solidFill>
                  <a:srgbClr val="3F4456"/>
                </a:solidFill>
                <a:latin typeface="Arial"/>
                <a:cs typeface="Arial"/>
              </a:rPr>
              <a:t>unsa</a:t>
            </a:r>
            <a:r>
              <a:rPr dirty="0" sz="1800" spc="-10">
                <a:solidFill>
                  <a:srgbClr val="56646B"/>
                </a:solidFill>
                <a:latin typeface="Arial"/>
                <a:cs typeface="Arial"/>
              </a:rPr>
              <a:t>f</a:t>
            </a:r>
            <a:r>
              <a:rPr dirty="0" sz="1800" spc="-10">
                <a:solidFill>
                  <a:srgbClr val="3F4456"/>
                </a:solidFill>
                <a:latin typeface="Arial"/>
                <a:cs typeface="Arial"/>
              </a:rPr>
              <a:t>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5" name="object 55" descr=""/>
          <p:cNvSpPr txBox="1"/>
          <p:nvPr/>
        </p:nvSpPr>
        <p:spPr>
          <a:xfrm>
            <a:off x="4542590" y="8785758"/>
            <a:ext cx="142938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830580" algn="l"/>
              </a:tabLst>
            </a:pPr>
            <a:r>
              <a:rPr dirty="0" sz="1800" spc="-25">
                <a:solidFill>
                  <a:srgbClr val="26A58E"/>
                </a:solidFill>
                <a:latin typeface="Arial"/>
                <a:cs typeface="Arial"/>
              </a:rPr>
              <a:t>GPT-</a:t>
            </a:r>
            <a:r>
              <a:rPr dirty="0" sz="1800" spc="-50">
                <a:solidFill>
                  <a:srgbClr val="26A58E"/>
                </a:solidFill>
                <a:latin typeface="Arial"/>
                <a:cs typeface="Arial"/>
              </a:rPr>
              <a:t>3</a:t>
            </a:r>
            <a:r>
              <a:rPr dirty="0" sz="1800">
                <a:solidFill>
                  <a:srgbClr val="26A58E"/>
                </a:solidFill>
                <a:latin typeface="Arial"/>
                <a:cs typeface="Arial"/>
              </a:rPr>
              <a:t>	</a:t>
            </a:r>
            <a:r>
              <a:rPr dirty="0" sz="1400" spc="-10">
                <a:solidFill>
                  <a:srgbClr val="28836E"/>
                </a:solidFill>
                <a:latin typeface="Arial"/>
                <a:cs typeface="Arial"/>
              </a:rPr>
              <a:t>Legacy</a:t>
            </a:r>
            <a:endParaRPr sz="1400">
              <a:latin typeface="Arial"/>
              <a:cs typeface="Arial"/>
            </a:endParaRPr>
          </a:p>
        </p:txBody>
      </p:sp>
      <p:sp>
        <p:nvSpPr>
          <p:cNvPr id="56" name="object 56" descr=""/>
          <p:cNvSpPr txBox="1"/>
          <p:nvPr/>
        </p:nvSpPr>
        <p:spPr>
          <a:xfrm>
            <a:off x="6252957" y="8785758"/>
            <a:ext cx="7122159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spc="9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700" spc="1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set</a:t>
            </a:r>
            <a:r>
              <a:rPr dirty="0" sz="1800" spc="-4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of</a:t>
            </a:r>
            <a:r>
              <a:rPr dirty="0" sz="1800" spc="-4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70">
                <a:solidFill>
                  <a:srgbClr val="565256"/>
                </a:solidFill>
                <a:latin typeface="Arial"/>
                <a:cs typeface="Arial"/>
              </a:rPr>
              <a:t>mode</a:t>
            </a:r>
            <a:r>
              <a:rPr dirty="0" sz="1800" spc="70">
                <a:solidFill>
                  <a:srgbClr val="343687"/>
                </a:solidFill>
                <a:latin typeface="Arial"/>
                <a:cs typeface="Arial"/>
              </a:rPr>
              <a:t>l</a:t>
            </a:r>
            <a:r>
              <a:rPr dirty="0" sz="1800" spc="70">
                <a:solidFill>
                  <a:srgbClr val="3F4456"/>
                </a:solidFill>
                <a:latin typeface="Arial"/>
                <a:cs typeface="Arial"/>
              </a:rPr>
              <a:t>s</a:t>
            </a:r>
            <a:r>
              <a:rPr dirty="0" sz="1800" spc="-10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tha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t</a:t>
            </a:r>
            <a:r>
              <a:rPr dirty="0" sz="1800" spc="125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can</a:t>
            </a:r>
            <a:r>
              <a:rPr dirty="0" sz="1800" spc="-6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un</a:t>
            </a:r>
            <a:r>
              <a:rPr dirty="0" sz="1800" spc="55">
                <a:solidFill>
                  <a:srgbClr val="56646B"/>
                </a:solidFill>
                <a:latin typeface="Arial"/>
                <a:cs typeface="Arial"/>
              </a:rPr>
              <a:t>d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erstand</a:t>
            </a:r>
            <a:r>
              <a:rPr dirty="0" sz="1800" spc="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and</a:t>
            </a:r>
            <a:r>
              <a:rPr dirty="0" sz="1800" spc="-10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ge</a:t>
            </a:r>
            <a:r>
              <a:rPr dirty="0" sz="1800" spc="55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erate</a:t>
            </a:r>
            <a:r>
              <a:rPr dirty="0" sz="1800" spc="-18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atura</a:t>
            </a:r>
            <a:r>
              <a:rPr dirty="0" sz="1800" spc="60">
                <a:solidFill>
                  <a:srgbClr val="346E97"/>
                </a:solidFill>
                <a:latin typeface="Arial"/>
                <a:cs typeface="Arial"/>
              </a:rPr>
              <a:t>l</a:t>
            </a:r>
            <a:r>
              <a:rPr dirty="0" sz="1800" spc="-60">
                <a:solidFill>
                  <a:srgbClr val="346E97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343866"/>
                </a:solidFill>
                <a:latin typeface="Arial"/>
                <a:cs typeface="Arial"/>
              </a:rPr>
              <a:t>language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7" name="object 57" descr=""/>
          <p:cNvSpPr txBox="1"/>
          <p:nvPr/>
        </p:nvSpPr>
        <p:spPr>
          <a:xfrm>
            <a:off x="4546251" y="9399495"/>
            <a:ext cx="126746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26A58E"/>
                </a:solidFill>
                <a:latin typeface="Arial"/>
                <a:cs typeface="Arial"/>
              </a:rPr>
              <a:t>Deprecated</a:t>
            </a:r>
            <a:endParaRPr sz="1800">
              <a:latin typeface="Arial"/>
              <a:cs typeface="Arial"/>
            </a:endParaRPr>
          </a:p>
        </p:txBody>
      </p:sp>
      <p:sp>
        <p:nvSpPr>
          <p:cNvPr id="58" name="object 58" descr=""/>
          <p:cNvSpPr txBox="1"/>
          <p:nvPr/>
        </p:nvSpPr>
        <p:spPr>
          <a:xfrm>
            <a:off x="6252977" y="9399495"/>
            <a:ext cx="488759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</a:t>
            </a:r>
            <a:r>
              <a:rPr dirty="0" sz="1800" spc="-5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80">
                <a:solidFill>
                  <a:srgbClr val="56646B"/>
                </a:solidFill>
                <a:latin typeface="Arial"/>
                <a:cs typeface="Arial"/>
              </a:rPr>
              <a:t>f</a:t>
            </a:r>
            <a:r>
              <a:rPr dirty="0" sz="1800" spc="80">
                <a:solidFill>
                  <a:srgbClr val="3F4456"/>
                </a:solidFill>
                <a:latin typeface="Arial"/>
                <a:cs typeface="Arial"/>
              </a:rPr>
              <a:t>ull</a:t>
            </a:r>
            <a:r>
              <a:rPr dirty="0" sz="1800" spc="-15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l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ist</a:t>
            </a:r>
            <a:r>
              <a:rPr dirty="0" sz="1800" spc="4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of</a:t>
            </a:r>
            <a:r>
              <a:rPr dirty="0" sz="1800" spc="-2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5">
                <a:solidFill>
                  <a:srgbClr val="3F4456"/>
                </a:solidFill>
                <a:latin typeface="Arial"/>
                <a:cs typeface="Arial"/>
              </a:rPr>
              <a:t>models</a:t>
            </a:r>
            <a:r>
              <a:rPr dirty="0" sz="1800" spc="-5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60">
                <a:solidFill>
                  <a:srgbClr val="3F4456"/>
                </a:solidFill>
                <a:latin typeface="Arial"/>
                <a:cs typeface="Arial"/>
              </a:rPr>
              <a:t>that</a:t>
            </a:r>
            <a:r>
              <a:rPr dirty="0" sz="1800" spc="35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56646B"/>
                </a:solidFill>
                <a:latin typeface="Arial"/>
                <a:cs typeface="Arial"/>
              </a:rPr>
              <a:t>h</a:t>
            </a:r>
            <a:r>
              <a:rPr dirty="0" sz="1800">
                <a:solidFill>
                  <a:srgbClr val="3F4456"/>
                </a:solidFill>
                <a:latin typeface="Arial"/>
                <a:cs typeface="Arial"/>
              </a:rPr>
              <a:t>ave</a:t>
            </a:r>
            <a:r>
              <a:rPr dirty="0" sz="1800" spc="-50">
                <a:solidFill>
                  <a:srgbClr val="3F4456"/>
                </a:solidFill>
                <a:latin typeface="Arial"/>
                <a:cs typeface="Arial"/>
              </a:rPr>
              <a:t> </a:t>
            </a:r>
            <a:r>
              <a:rPr dirty="0" sz="1800" spc="50">
                <a:solidFill>
                  <a:srgbClr val="3F4456"/>
                </a:solidFill>
                <a:latin typeface="Arial"/>
                <a:cs typeface="Arial"/>
              </a:rPr>
              <a:t>bee</a:t>
            </a:r>
            <a:r>
              <a:rPr dirty="0" sz="1800" spc="50">
                <a:solidFill>
                  <a:srgbClr val="56646B"/>
                </a:solidFill>
                <a:latin typeface="Arial"/>
                <a:cs typeface="Arial"/>
              </a:rPr>
              <a:t>n</a:t>
            </a:r>
            <a:r>
              <a:rPr dirty="0" sz="1800" spc="-95">
                <a:solidFill>
                  <a:srgbClr val="56646B"/>
                </a:solidFill>
                <a:latin typeface="Arial"/>
                <a:cs typeface="Arial"/>
              </a:rPr>
              <a:t> </a:t>
            </a:r>
            <a:r>
              <a:rPr dirty="0" sz="1800" spc="-10">
                <a:solidFill>
                  <a:srgbClr val="3F4456"/>
                </a:solidFill>
                <a:latin typeface="Arial"/>
                <a:cs typeface="Arial"/>
              </a:rPr>
              <a:t>deprecated</a:t>
            </a:r>
            <a:endParaRPr sz="1800">
              <a:latin typeface="Arial"/>
              <a:cs typeface="Arial"/>
            </a:endParaRPr>
          </a:p>
        </p:txBody>
      </p:sp>
      <p:sp>
        <p:nvSpPr>
          <p:cNvPr id="59" name="object 59" descr=""/>
          <p:cNvSpPr txBox="1"/>
          <p:nvPr/>
        </p:nvSpPr>
        <p:spPr>
          <a:xfrm>
            <a:off x="6121495" y="10092366"/>
            <a:ext cx="629285" cy="2165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44170" algn="l"/>
                <a:tab pos="522605" algn="l"/>
              </a:tabLst>
            </a:pPr>
            <a:r>
              <a:rPr dirty="0" sz="850" spc="-50" b="1">
                <a:solidFill>
                  <a:srgbClr val="56646B"/>
                </a:solidFill>
                <a:latin typeface="Arial"/>
                <a:cs typeface="Arial"/>
              </a:rPr>
              <a:t>u</a:t>
            </a:r>
            <a:r>
              <a:rPr dirty="0" sz="850" b="1">
                <a:solidFill>
                  <a:srgbClr val="56646B"/>
                </a:solidFill>
                <a:latin typeface="Arial"/>
                <a:cs typeface="Arial"/>
              </a:rPr>
              <a:t>	</a:t>
            </a:r>
            <a:r>
              <a:rPr dirty="0" sz="850" spc="-50">
                <a:solidFill>
                  <a:srgbClr val="56646B"/>
                </a:solidFill>
                <a:latin typeface="Arial"/>
                <a:cs typeface="Arial"/>
              </a:rPr>
              <a:t>"</a:t>
            </a:r>
            <a:r>
              <a:rPr dirty="0" sz="850">
                <a:solidFill>
                  <a:srgbClr val="56646B"/>
                </a:solidFill>
                <a:latin typeface="Arial"/>
                <a:cs typeface="Arial"/>
              </a:rPr>
              <a:t>	</a:t>
            </a:r>
            <a:r>
              <a:rPr dirty="0" sz="1250" spc="-50" b="1">
                <a:solidFill>
                  <a:srgbClr val="3F4456"/>
                </a:solidFill>
                <a:latin typeface="Times New Roman"/>
                <a:cs typeface="Times New Roman"/>
              </a:rPr>
              <a:t>h</a:t>
            </a:r>
            <a:endParaRPr sz="1250">
              <a:latin typeface="Times New Roman"/>
              <a:cs typeface="Times New Roman"/>
            </a:endParaRPr>
          </a:p>
        </p:txBody>
      </p:sp>
      <p:sp>
        <p:nvSpPr>
          <p:cNvPr id="60" name="object 60" descr=""/>
          <p:cNvSpPr txBox="1"/>
          <p:nvPr/>
        </p:nvSpPr>
        <p:spPr>
          <a:xfrm>
            <a:off x="13591768" y="10116031"/>
            <a:ext cx="474980" cy="193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b="1">
                <a:solidFill>
                  <a:srgbClr val="26A58E"/>
                </a:solidFill>
                <a:latin typeface="Arial"/>
                <a:cs typeface="Arial"/>
              </a:rPr>
              <a:t>f"'I</a:t>
            </a:r>
            <a:r>
              <a:rPr dirty="0" sz="1100" spc="495" b="1">
                <a:solidFill>
                  <a:srgbClr val="26A58E"/>
                </a:solidFill>
                <a:latin typeface="Arial"/>
                <a:cs typeface="Arial"/>
              </a:rPr>
              <a:t> </a:t>
            </a:r>
            <a:r>
              <a:rPr dirty="0" sz="1100" spc="35" b="1">
                <a:solidFill>
                  <a:srgbClr val="26A58E"/>
                </a:solidFill>
                <a:latin typeface="Arial"/>
                <a:cs typeface="Arial"/>
              </a:rPr>
              <a:t>ID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308631" y="3618333"/>
            <a:ext cx="2329474" cy="233586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567494" y="1703840"/>
            <a:ext cx="0" cy="8564880"/>
          </a:xfrm>
          <a:custGeom>
            <a:avLst/>
            <a:gdLst/>
            <a:ahLst/>
            <a:cxnLst/>
            <a:rect l="l" t="t" r="r" b="b"/>
            <a:pathLst>
              <a:path w="0" h="8564880">
                <a:moveTo>
                  <a:pt x="0" y="8564841"/>
                </a:moveTo>
                <a:lnTo>
                  <a:pt x="0" y="0"/>
                </a:lnTo>
              </a:path>
            </a:pathLst>
          </a:custGeom>
          <a:ln w="4576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17885244" y="1694680"/>
            <a:ext cx="0" cy="2359025"/>
          </a:xfrm>
          <a:custGeom>
            <a:avLst/>
            <a:gdLst/>
            <a:ahLst/>
            <a:cxnLst/>
            <a:rect l="l" t="t" r="r" b="b"/>
            <a:pathLst>
              <a:path w="0" h="2359025">
                <a:moveTo>
                  <a:pt x="0" y="2358766"/>
                </a:moveTo>
                <a:lnTo>
                  <a:pt x="0" y="0"/>
                </a:lnTo>
              </a:path>
            </a:pathLst>
          </a:custGeom>
          <a:ln w="13729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17885244" y="4493138"/>
            <a:ext cx="0" cy="5771515"/>
          </a:xfrm>
          <a:custGeom>
            <a:avLst/>
            <a:gdLst/>
            <a:ahLst/>
            <a:cxnLst/>
            <a:rect l="l" t="t" r="r" b="b"/>
            <a:pathLst>
              <a:path w="0" h="5771515">
                <a:moveTo>
                  <a:pt x="0" y="5770962"/>
                </a:moveTo>
                <a:lnTo>
                  <a:pt x="0" y="0"/>
                </a:lnTo>
              </a:path>
            </a:pathLst>
          </a:custGeom>
          <a:ln w="18306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0" y="954989"/>
            <a:ext cx="18288000" cy="5080"/>
          </a:xfrm>
          <a:custGeom>
            <a:avLst/>
            <a:gdLst/>
            <a:ahLst/>
            <a:cxnLst/>
            <a:rect l="l" t="t" r="r" b="b"/>
            <a:pathLst>
              <a:path w="18288000" h="5080">
                <a:moveTo>
                  <a:pt x="0" y="0"/>
                </a:moveTo>
                <a:lnTo>
                  <a:pt x="18288000" y="0"/>
                </a:lnTo>
                <a:lnTo>
                  <a:pt x="18288000" y="4580"/>
                </a:lnTo>
                <a:lnTo>
                  <a:pt x="0" y="458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0" y="1378651"/>
            <a:ext cx="1373505" cy="0"/>
          </a:xfrm>
          <a:custGeom>
            <a:avLst/>
            <a:gdLst/>
            <a:ahLst/>
            <a:cxnLst/>
            <a:rect l="l" t="t" r="r" b="b"/>
            <a:pathLst>
              <a:path w="1373505" h="0">
                <a:moveTo>
                  <a:pt x="0" y="0"/>
                </a:moveTo>
                <a:lnTo>
                  <a:pt x="1372971" y="0"/>
                </a:lnTo>
              </a:path>
            </a:pathLst>
          </a:custGeom>
          <a:ln w="91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14869283" y="1378651"/>
            <a:ext cx="604520" cy="0"/>
          </a:xfrm>
          <a:custGeom>
            <a:avLst/>
            <a:gdLst/>
            <a:ahLst/>
            <a:cxnLst/>
            <a:rect l="l" t="t" r="r" b="b"/>
            <a:pathLst>
              <a:path w="604519" h="0">
                <a:moveTo>
                  <a:pt x="0" y="0"/>
                </a:moveTo>
                <a:lnTo>
                  <a:pt x="604107" y="0"/>
                </a:lnTo>
              </a:path>
            </a:pathLst>
          </a:custGeom>
          <a:ln w="91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/>
          <p:nvPr/>
        </p:nvSpPr>
        <p:spPr>
          <a:xfrm>
            <a:off x="5880895" y="1378651"/>
            <a:ext cx="7661275" cy="0"/>
          </a:xfrm>
          <a:custGeom>
            <a:avLst/>
            <a:gdLst/>
            <a:ahLst/>
            <a:cxnLst/>
            <a:rect l="l" t="t" r="r" b="b"/>
            <a:pathLst>
              <a:path w="7661275" h="0">
                <a:moveTo>
                  <a:pt x="0" y="0"/>
                </a:moveTo>
                <a:lnTo>
                  <a:pt x="7661181" y="0"/>
                </a:lnTo>
              </a:path>
            </a:pathLst>
          </a:custGeom>
          <a:ln w="91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2791709" y="1378651"/>
            <a:ext cx="741680" cy="0"/>
          </a:xfrm>
          <a:custGeom>
            <a:avLst/>
            <a:gdLst/>
            <a:ahLst/>
            <a:cxnLst/>
            <a:rect l="l" t="t" r="r" b="b"/>
            <a:pathLst>
              <a:path w="741679" h="0">
                <a:moveTo>
                  <a:pt x="0" y="0"/>
                </a:moveTo>
                <a:lnTo>
                  <a:pt x="741404" y="0"/>
                </a:lnTo>
              </a:path>
            </a:pathLst>
          </a:custGeom>
          <a:ln w="91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/>
          <p:nvPr/>
        </p:nvSpPr>
        <p:spPr>
          <a:xfrm>
            <a:off x="17917279" y="1378651"/>
            <a:ext cx="370840" cy="9525"/>
          </a:xfrm>
          <a:custGeom>
            <a:avLst/>
            <a:gdLst/>
            <a:ahLst/>
            <a:cxnLst/>
            <a:rect l="l" t="t" r="r" b="b"/>
            <a:pathLst>
              <a:path w="370840" h="9525">
                <a:moveTo>
                  <a:pt x="0" y="0"/>
                </a:moveTo>
                <a:lnTo>
                  <a:pt x="370719" y="0"/>
                </a:lnTo>
                <a:lnTo>
                  <a:pt x="370719" y="9160"/>
                </a:lnTo>
                <a:lnTo>
                  <a:pt x="0" y="916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 txBox="1"/>
          <p:nvPr/>
        </p:nvSpPr>
        <p:spPr>
          <a:xfrm>
            <a:off x="1166021" y="-4525"/>
            <a:ext cx="6523990" cy="42290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289685" algn="l"/>
              </a:tabLst>
            </a:pPr>
            <a:r>
              <a:rPr dirty="0" sz="2000" spc="-10" b="1">
                <a:solidFill>
                  <a:srgbClr val="676767"/>
                </a:solidFill>
                <a:latin typeface="Arial"/>
                <a:cs typeface="Arial"/>
              </a:rPr>
              <a:t>j</a:t>
            </a:r>
            <a:r>
              <a:rPr dirty="0" sz="1850" spc="-10" b="1">
                <a:solidFill>
                  <a:srgbClr val="676767"/>
                </a:solidFill>
                <a:latin typeface="Arial"/>
                <a:cs typeface="Arial"/>
              </a:rPr>
              <a:t>U</a:t>
            </a:r>
            <a:r>
              <a:rPr dirty="0" sz="2600" spc="-10" b="1">
                <a:solidFill>
                  <a:srgbClr val="676767"/>
                </a:solidFill>
                <a:latin typeface="Arial"/>
                <a:cs typeface="Arial"/>
              </a:rPr>
              <a:t>pyter</a:t>
            </a:r>
            <a:r>
              <a:rPr dirty="0" sz="2600" b="1">
                <a:solidFill>
                  <a:srgbClr val="676767"/>
                </a:solidFill>
                <a:latin typeface="Arial"/>
                <a:cs typeface="Arial"/>
              </a:rPr>
              <a:t>	</a:t>
            </a:r>
            <a:r>
              <a:rPr dirty="0" sz="2000" spc="-50" b="1">
                <a:solidFill>
                  <a:srgbClr val="161616"/>
                </a:solidFill>
                <a:latin typeface="Arial"/>
                <a:cs typeface="Arial"/>
              </a:rPr>
              <a:t>chatbot-</a:t>
            </a:r>
            <a:r>
              <a:rPr dirty="0" sz="2000" spc="-35" b="1">
                <a:solidFill>
                  <a:srgbClr val="161616"/>
                </a:solidFill>
                <a:latin typeface="Arial"/>
                <a:cs typeface="Arial"/>
              </a:rPr>
              <a:t>conversation</a:t>
            </a:r>
            <a:r>
              <a:rPr dirty="0" sz="2000" spc="160" b="1">
                <a:solidFill>
                  <a:srgbClr val="161616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63636"/>
                </a:solidFill>
                <a:latin typeface="Arial"/>
                <a:cs typeface="Arial"/>
              </a:rPr>
              <a:t>Last</a:t>
            </a:r>
            <a:r>
              <a:rPr dirty="0" sz="1500" spc="1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161616"/>
                </a:solidFill>
                <a:latin typeface="Arial"/>
                <a:cs typeface="Arial"/>
              </a:rPr>
              <a:t>Checkpoint:</a:t>
            </a:r>
            <a:r>
              <a:rPr dirty="0" sz="1500" spc="150">
                <a:solidFill>
                  <a:srgbClr val="161616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161616"/>
                </a:solidFill>
                <a:latin typeface="Arial"/>
                <a:cs typeface="Arial"/>
              </a:rPr>
              <a:t>22 </a:t>
            </a:r>
            <a:r>
              <a:rPr dirty="0" sz="1500">
                <a:solidFill>
                  <a:srgbClr val="363636"/>
                </a:solidFill>
                <a:latin typeface="Arial"/>
                <a:cs typeface="Arial"/>
              </a:rPr>
              <a:t>hours</a:t>
            </a:r>
            <a:r>
              <a:rPr dirty="0" sz="1500" spc="1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00" spc="-25">
                <a:solidFill>
                  <a:srgbClr val="161616"/>
                </a:solidFill>
                <a:latin typeface="Arial"/>
                <a:cs typeface="Arial"/>
              </a:rPr>
              <a:t>ago</a:t>
            </a:r>
            <a:endParaRPr sz="1500">
              <a:latin typeface="Arial"/>
              <a:cs typeface="Arial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-12700" y="277661"/>
            <a:ext cx="18313400" cy="2927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78510" algn="l"/>
                <a:tab pos="18300065" algn="l"/>
              </a:tabLst>
            </a:pPr>
            <a:r>
              <a:rPr dirty="0" u="sng" sz="1750">
                <a:solidFill>
                  <a:srgbClr val="9C9C9C"/>
                </a:solidFill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	</a:t>
            </a:r>
            <a:r>
              <a:rPr dirty="0" u="sng" sz="1750" spc="-50">
                <a:solidFill>
                  <a:srgbClr val="9C9C9C"/>
                </a:solidFill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•</a:t>
            </a:r>
            <a:r>
              <a:rPr dirty="0" u="sng" sz="1750">
                <a:solidFill>
                  <a:srgbClr val="9C9C9C"/>
                </a:solidFill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	</a:t>
            </a:r>
            <a:endParaRPr sz="1750">
              <a:latin typeface="Arial"/>
              <a:cs typeface="Arial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754257" y="625496"/>
            <a:ext cx="906780" cy="254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61975" algn="l"/>
              </a:tabLst>
            </a:pPr>
            <a:r>
              <a:rPr dirty="0" sz="1500" spc="-20">
                <a:solidFill>
                  <a:srgbClr val="363636"/>
                </a:solidFill>
                <a:latin typeface="Arial"/>
                <a:cs typeface="Arial"/>
              </a:rPr>
              <a:t>File</a:t>
            </a:r>
            <a:r>
              <a:rPr dirty="0" sz="1500">
                <a:solidFill>
                  <a:srgbClr val="363636"/>
                </a:solidFill>
                <a:latin typeface="Arial"/>
                <a:cs typeface="Arial"/>
              </a:rPr>
              <a:t>	</a:t>
            </a:r>
            <a:r>
              <a:rPr dirty="0" sz="1500" spc="-20">
                <a:solidFill>
                  <a:srgbClr val="363636"/>
                </a:solidFill>
                <a:latin typeface="Arial"/>
                <a:cs typeface="Arial"/>
              </a:rPr>
              <a:t>Edit</a:t>
            </a:r>
            <a:endParaRPr sz="1500">
              <a:latin typeface="Arial"/>
              <a:cs typeface="Arial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674923" y="950432"/>
            <a:ext cx="652780" cy="353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67359" algn="l"/>
              </a:tabLst>
            </a:pPr>
            <a:r>
              <a:rPr dirty="0" sz="1850" spc="-50" b="1">
                <a:solidFill>
                  <a:srgbClr val="676767"/>
                </a:solidFill>
                <a:latin typeface="Arial"/>
                <a:cs typeface="Arial"/>
              </a:rPr>
              <a:t>B</a:t>
            </a:r>
            <a:r>
              <a:rPr dirty="0" sz="1850" b="1">
                <a:solidFill>
                  <a:srgbClr val="676767"/>
                </a:solidFill>
                <a:latin typeface="Arial"/>
                <a:cs typeface="Arial"/>
              </a:rPr>
              <a:t>	</a:t>
            </a:r>
            <a:r>
              <a:rPr dirty="0" sz="2150" spc="50">
                <a:solidFill>
                  <a:srgbClr val="676767"/>
                </a:solidFill>
                <a:latin typeface="Arial"/>
                <a:cs typeface="Arial"/>
              </a:rPr>
              <a:t>+</a:t>
            </a:r>
            <a:endParaRPr sz="2150">
              <a:latin typeface="Arial"/>
              <a:cs typeface="Arial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1890313" y="508448"/>
            <a:ext cx="1824989" cy="786765"/>
          </a:xfrm>
          <a:prstGeom prst="rect">
            <a:avLst/>
          </a:prstGeom>
        </p:spPr>
        <p:txBody>
          <a:bodyPr wrap="square" lIns="0" tIns="1301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25"/>
              </a:spcBef>
              <a:tabLst>
                <a:tab pos="666115" algn="l"/>
                <a:tab pos="1257935" algn="l"/>
              </a:tabLst>
            </a:pPr>
            <a:r>
              <a:rPr dirty="0" sz="1500" spc="-20">
                <a:solidFill>
                  <a:srgbClr val="363636"/>
                </a:solidFill>
                <a:latin typeface="Arial"/>
                <a:cs typeface="Arial"/>
              </a:rPr>
              <a:t>View</a:t>
            </a:r>
            <a:r>
              <a:rPr dirty="0" sz="1500">
                <a:solidFill>
                  <a:srgbClr val="363636"/>
                </a:solidFill>
                <a:latin typeface="Arial"/>
                <a:cs typeface="Arial"/>
              </a:rPr>
              <a:t>	</a:t>
            </a:r>
            <a:r>
              <a:rPr dirty="0" sz="1500" spc="-25">
                <a:solidFill>
                  <a:srgbClr val="363636"/>
                </a:solidFill>
                <a:latin typeface="Arial"/>
                <a:cs typeface="Arial"/>
              </a:rPr>
              <a:t>Run</a:t>
            </a:r>
            <a:r>
              <a:rPr dirty="0" sz="1500">
                <a:solidFill>
                  <a:srgbClr val="363636"/>
                </a:solidFill>
                <a:latin typeface="Arial"/>
                <a:cs typeface="Arial"/>
              </a:rPr>
              <a:t>	</a:t>
            </a:r>
            <a:r>
              <a:rPr dirty="0" sz="1500" spc="-10">
                <a:solidFill>
                  <a:srgbClr val="363636"/>
                </a:solidFill>
                <a:latin typeface="Arial"/>
                <a:cs typeface="Arial"/>
              </a:rPr>
              <a:t>Ke</a:t>
            </a:r>
            <a:r>
              <a:rPr dirty="0" sz="1500" spc="-10">
                <a:solidFill>
                  <a:srgbClr val="676767"/>
                </a:solidFill>
                <a:latin typeface="Arial"/>
                <a:cs typeface="Arial"/>
              </a:rPr>
              <a:t>r</a:t>
            </a:r>
            <a:r>
              <a:rPr dirty="0" sz="1500" spc="-10">
                <a:solidFill>
                  <a:srgbClr val="363636"/>
                </a:solidFill>
                <a:latin typeface="Arial"/>
                <a:cs typeface="Arial"/>
              </a:rPr>
              <a:t>nel</a:t>
            </a:r>
            <a:endParaRPr sz="1500">
              <a:latin typeface="Arial"/>
              <a:cs typeface="Arial"/>
            </a:endParaRPr>
          </a:p>
          <a:p>
            <a:pPr marL="69850">
              <a:lnSpc>
                <a:spcPct val="100000"/>
              </a:lnSpc>
              <a:spcBef>
                <a:spcPts val="1110"/>
              </a:spcBef>
              <a:tabLst>
                <a:tab pos="513080" algn="l"/>
                <a:tab pos="980440" algn="l"/>
                <a:tab pos="1407160" algn="l"/>
              </a:tabLst>
            </a:pPr>
            <a:r>
              <a:rPr dirty="0" sz="1800" spc="-25">
                <a:solidFill>
                  <a:srgbClr val="676767"/>
                </a:solidFill>
                <a:latin typeface="Arial"/>
                <a:cs typeface="Arial"/>
              </a:rPr>
              <a:t>I[]</a:t>
            </a:r>
            <a:r>
              <a:rPr dirty="0" sz="1800">
                <a:solidFill>
                  <a:srgbClr val="676767"/>
                </a:solidFill>
                <a:latin typeface="Arial"/>
                <a:cs typeface="Arial"/>
              </a:rPr>
              <a:t>	</a:t>
            </a:r>
            <a:r>
              <a:rPr dirty="0" sz="1750" spc="-25" b="1">
                <a:solidFill>
                  <a:srgbClr val="676767"/>
                </a:solidFill>
                <a:latin typeface="Arial"/>
                <a:cs typeface="Arial"/>
              </a:rPr>
              <a:t>L]</a:t>
            </a:r>
            <a:r>
              <a:rPr dirty="0" sz="1750" b="1">
                <a:solidFill>
                  <a:srgbClr val="676767"/>
                </a:solidFill>
                <a:latin typeface="Arial"/>
                <a:cs typeface="Arial"/>
              </a:rPr>
              <a:t>	</a:t>
            </a:r>
            <a:r>
              <a:rPr dirty="0" sz="1450" spc="-325">
                <a:solidFill>
                  <a:srgbClr val="676767"/>
                </a:solidFill>
                <a:latin typeface="Arial"/>
                <a:cs typeface="Arial"/>
              </a:rPr>
              <a:t>►</a:t>
            </a:r>
            <a:r>
              <a:rPr dirty="0" sz="1450">
                <a:solidFill>
                  <a:srgbClr val="676767"/>
                </a:solidFill>
                <a:latin typeface="Arial"/>
                <a:cs typeface="Arial"/>
              </a:rPr>
              <a:t>	</a:t>
            </a:r>
            <a:r>
              <a:rPr dirty="0" sz="1750" spc="-50">
                <a:solidFill>
                  <a:srgbClr val="676767"/>
                </a:solidFill>
                <a:latin typeface="Arial"/>
                <a:cs typeface="Arial"/>
              </a:rPr>
              <a:t>■</a:t>
            </a:r>
            <a:endParaRPr sz="1750">
              <a:latin typeface="Arial"/>
              <a:cs typeface="Arial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3697565" y="625496"/>
            <a:ext cx="13887450" cy="6661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47650">
              <a:lnSpc>
                <a:spcPct val="100000"/>
              </a:lnSpc>
              <a:spcBef>
                <a:spcPts val="100"/>
              </a:spcBef>
              <a:tabLst>
                <a:tab pos="1206500" algn="l"/>
                <a:tab pos="13230860" algn="l"/>
              </a:tabLst>
            </a:pPr>
            <a:r>
              <a:rPr dirty="0" sz="1500" spc="-10">
                <a:solidFill>
                  <a:srgbClr val="363636"/>
                </a:solidFill>
                <a:latin typeface="Arial"/>
                <a:cs typeface="Arial"/>
              </a:rPr>
              <a:t>Settings</a:t>
            </a:r>
            <a:r>
              <a:rPr dirty="0" sz="1500">
                <a:solidFill>
                  <a:srgbClr val="363636"/>
                </a:solidFill>
                <a:latin typeface="Arial"/>
                <a:cs typeface="Arial"/>
              </a:rPr>
              <a:t>	</a:t>
            </a:r>
            <a:r>
              <a:rPr dirty="0" sz="1500" spc="-20">
                <a:solidFill>
                  <a:srgbClr val="494949"/>
                </a:solidFill>
                <a:latin typeface="Arial"/>
                <a:cs typeface="Arial"/>
              </a:rPr>
              <a:t>Help</a:t>
            </a:r>
            <a:r>
              <a:rPr dirty="0" sz="1500">
                <a:solidFill>
                  <a:srgbClr val="494949"/>
                </a:solidFill>
                <a:latin typeface="Arial"/>
                <a:cs typeface="Arial"/>
              </a:rPr>
              <a:t>	</a:t>
            </a:r>
            <a:r>
              <a:rPr dirty="0" baseline="1851" sz="2250" spc="-15">
                <a:solidFill>
                  <a:srgbClr val="676767"/>
                </a:solidFill>
                <a:latin typeface="Arial"/>
                <a:cs typeface="Arial"/>
              </a:rPr>
              <a:t>T</a:t>
            </a:r>
            <a:r>
              <a:rPr dirty="0" baseline="1851" sz="2250" spc="-15">
                <a:solidFill>
                  <a:srgbClr val="363636"/>
                </a:solidFill>
                <a:latin typeface="Arial"/>
                <a:cs typeface="Arial"/>
              </a:rPr>
              <a:t>rusted</a:t>
            </a:r>
            <a:endParaRPr baseline="1851" sz="22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60"/>
              </a:spcBef>
              <a:tabLst>
                <a:tab pos="426084" algn="l"/>
                <a:tab pos="896619" algn="l"/>
              </a:tabLst>
            </a:pPr>
            <a:r>
              <a:rPr dirty="0" sz="1650" spc="-50">
                <a:solidFill>
                  <a:srgbClr val="676767"/>
                </a:solidFill>
                <a:latin typeface="Arial"/>
                <a:cs typeface="Arial"/>
              </a:rPr>
              <a:t>C</a:t>
            </a:r>
            <a:r>
              <a:rPr dirty="0" sz="1650">
                <a:solidFill>
                  <a:srgbClr val="676767"/>
                </a:solidFill>
                <a:latin typeface="Arial"/>
                <a:cs typeface="Arial"/>
              </a:rPr>
              <a:t>	</a:t>
            </a:r>
            <a:r>
              <a:rPr dirty="0" sz="1250" spc="-500">
                <a:solidFill>
                  <a:srgbClr val="676767"/>
                </a:solidFill>
                <a:latin typeface="Arial"/>
                <a:cs typeface="Arial"/>
              </a:rPr>
              <a:t>►►</a:t>
            </a:r>
            <a:r>
              <a:rPr dirty="0" sz="1250">
                <a:solidFill>
                  <a:srgbClr val="676767"/>
                </a:solidFill>
                <a:latin typeface="Arial"/>
                <a:cs typeface="Arial"/>
              </a:rPr>
              <a:t>	</a:t>
            </a:r>
            <a:r>
              <a:rPr dirty="0" sz="1500" spc="-20">
                <a:solidFill>
                  <a:srgbClr val="161616"/>
                </a:solidFill>
                <a:latin typeface="Arial"/>
                <a:cs typeface="Arial"/>
              </a:rPr>
              <a:t>Code</a:t>
            </a:r>
            <a:endParaRPr sz="1500">
              <a:latin typeface="Arial"/>
              <a:cs typeface="Arial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5583473" y="1095724"/>
            <a:ext cx="108585" cy="1631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00" spc="-50" b="1">
                <a:solidFill>
                  <a:srgbClr val="676767"/>
                </a:solidFill>
                <a:latin typeface="Times New Roman"/>
                <a:cs typeface="Times New Roman"/>
              </a:rPr>
              <a:t>V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13711732" y="1003102"/>
            <a:ext cx="1680845" cy="2851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490980" algn="l"/>
              </a:tabLst>
            </a:pPr>
            <a:r>
              <a:rPr dirty="0" sz="1500" spc="50">
                <a:solidFill>
                  <a:srgbClr val="363636"/>
                </a:solidFill>
                <a:latin typeface="Arial"/>
                <a:cs typeface="Arial"/>
              </a:rPr>
              <a:t>Jupyterlab</a:t>
            </a:r>
            <a:r>
              <a:rPr dirty="0" sz="1500" spc="155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600" spc="25">
                <a:solidFill>
                  <a:srgbClr val="828282"/>
                </a:solidFill>
                <a:latin typeface="Arial"/>
                <a:cs typeface="Arial"/>
              </a:rPr>
              <a:t>[J</a:t>
            </a:r>
            <a:r>
              <a:rPr dirty="0" sz="1600">
                <a:solidFill>
                  <a:srgbClr val="828282"/>
                </a:solidFill>
                <a:latin typeface="Arial"/>
                <a:cs typeface="Arial"/>
              </a:rPr>
              <a:t>	</a:t>
            </a:r>
            <a:r>
              <a:rPr dirty="0" sz="1700" b="1">
                <a:solidFill>
                  <a:srgbClr val="676767"/>
                </a:solidFill>
                <a:latin typeface="Arial"/>
                <a:cs typeface="Arial"/>
              </a:rPr>
              <a:t>O</a:t>
            </a:r>
            <a:endParaRPr sz="1700">
              <a:latin typeface="Arial"/>
              <a:cs typeface="Arial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15610763" y="939490"/>
            <a:ext cx="2051685" cy="361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882775" algn="l"/>
              </a:tabLst>
            </a:pPr>
            <a:r>
              <a:rPr dirty="0" sz="1500">
                <a:solidFill>
                  <a:srgbClr val="363636"/>
                </a:solidFill>
                <a:latin typeface="Arial"/>
                <a:cs typeface="Arial"/>
              </a:rPr>
              <a:t>Python</a:t>
            </a:r>
            <a:r>
              <a:rPr dirty="0" sz="1500" spc="65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363636"/>
                </a:solidFill>
                <a:latin typeface="Arial"/>
                <a:cs typeface="Arial"/>
              </a:rPr>
              <a:t>3</a:t>
            </a:r>
            <a:r>
              <a:rPr dirty="0" sz="1500" spc="13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00" spc="-10">
                <a:solidFill>
                  <a:srgbClr val="494949"/>
                </a:solidFill>
                <a:latin typeface="Arial"/>
                <a:cs typeface="Arial"/>
              </a:rPr>
              <a:t>(ipykernel)</a:t>
            </a:r>
            <a:r>
              <a:rPr dirty="0" sz="1500">
                <a:solidFill>
                  <a:srgbClr val="494949"/>
                </a:solidFill>
                <a:latin typeface="Arial"/>
                <a:cs typeface="Arial"/>
              </a:rPr>
              <a:t>	</a:t>
            </a:r>
            <a:r>
              <a:rPr dirty="0" sz="2200" spc="-50">
                <a:solidFill>
                  <a:srgbClr val="676767"/>
                </a:solidFill>
                <a:latin typeface="Arial"/>
                <a:cs typeface="Arial"/>
              </a:rPr>
              <a:t>0</a:t>
            </a:r>
            <a:endParaRPr sz="2200">
              <a:latin typeface="Arial"/>
              <a:cs typeface="Arial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1810555" y="2147881"/>
            <a:ext cx="7371080" cy="110299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50" spc="-10" b="1">
                <a:solidFill>
                  <a:srgbClr val="363636"/>
                </a:solidFill>
                <a:latin typeface="Times New Roman"/>
                <a:cs typeface="Times New Roman"/>
              </a:rPr>
              <a:t>Chatbot</a:t>
            </a:r>
            <a:endParaRPr sz="3250">
              <a:latin typeface="Times New Roman"/>
              <a:cs typeface="Times New Roman"/>
            </a:endParaRPr>
          </a:p>
          <a:p>
            <a:pPr marL="19050">
              <a:lnSpc>
                <a:spcPct val="100000"/>
              </a:lnSpc>
              <a:spcBef>
                <a:spcPts val="2655"/>
              </a:spcBef>
            </a:pPr>
            <a:r>
              <a:rPr dirty="0" sz="1550" spc="-20">
                <a:solidFill>
                  <a:srgbClr val="363636"/>
                </a:solidFill>
                <a:latin typeface="Arial"/>
                <a:cs typeface="Arial"/>
              </a:rPr>
              <a:t>Creating</a:t>
            </a:r>
            <a:r>
              <a:rPr dirty="0" sz="1550" spc="-20">
                <a:latin typeface="Arial"/>
                <a:cs typeface="Arial"/>
              </a:rPr>
              <a:t>1</a:t>
            </a:r>
            <a:r>
              <a:rPr dirty="0" sz="1550" spc="-20">
                <a:solidFill>
                  <a:srgbClr val="363636"/>
                </a:solidFill>
                <a:latin typeface="Arial"/>
                <a:cs typeface="Arial"/>
              </a:rPr>
              <a:t>a</a:t>
            </a:r>
            <a:r>
              <a:rPr dirty="0" sz="1550" spc="-5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600">
                <a:solidFill>
                  <a:srgbClr val="363636"/>
                </a:solidFill>
                <a:latin typeface="Arial"/>
                <a:cs typeface="Arial"/>
              </a:rPr>
              <a:t>basic</a:t>
            </a:r>
            <a:r>
              <a:rPr dirty="0" sz="1600" spc="55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63636"/>
                </a:solidFill>
                <a:latin typeface="Arial"/>
                <a:cs typeface="Arial"/>
              </a:rPr>
              <a:t>chatbot</a:t>
            </a:r>
            <a:r>
              <a:rPr dirty="0" sz="1550" spc="175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50" spc="-25">
                <a:solidFill>
                  <a:srgbClr val="363636"/>
                </a:solidFill>
                <a:latin typeface="Arial"/>
                <a:cs typeface="Arial"/>
              </a:rPr>
              <a:t>w</a:t>
            </a:r>
            <a:r>
              <a:rPr dirty="0" sz="1550" spc="-25">
                <a:solidFill>
                  <a:srgbClr val="676767"/>
                </a:solidFill>
                <a:latin typeface="Arial"/>
                <a:cs typeface="Arial"/>
              </a:rPr>
              <a:t>il</a:t>
            </a:r>
            <a:r>
              <a:rPr dirty="0" sz="1550" spc="-25">
                <a:solidFill>
                  <a:srgbClr val="363636"/>
                </a:solidFill>
                <a:latin typeface="Arial"/>
                <a:cs typeface="Arial"/>
              </a:rPr>
              <a:t>th</a:t>
            </a:r>
            <a:r>
              <a:rPr dirty="0" sz="1550" spc="-3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363636"/>
                </a:solidFill>
                <a:latin typeface="Arial"/>
                <a:cs typeface="Arial"/>
              </a:rPr>
              <a:t>the</a:t>
            </a:r>
            <a:r>
              <a:rPr dirty="0" sz="1550" spc="40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363636"/>
                </a:solidFill>
                <a:latin typeface="Arial"/>
                <a:cs typeface="Arial"/>
              </a:rPr>
              <a:t>OpenAI</a:t>
            </a:r>
            <a:r>
              <a:rPr dirty="0" sz="1550" spc="114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363636"/>
                </a:solidFill>
                <a:latin typeface="Arial"/>
                <a:cs typeface="Arial"/>
              </a:rPr>
              <a:t>API</a:t>
            </a:r>
            <a:r>
              <a:rPr dirty="0" sz="1550" spc="85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63636"/>
                </a:solidFill>
                <a:latin typeface="Arial"/>
                <a:cs typeface="Arial"/>
              </a:rPr>
              <a:t>that</a:t>
            </a:r>
            <a:r>
              <a:rPr dirty="0" sz="1550" spc="55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363636"/>
                </a:solidFill>
                <a:latin typeface="Arial"/>
                <a:cs typeface="Arial"/>
              </a:rPr>
              <a:t>keeps</a:t>
            </a:r>
            <a:r>
              <a:rPr dirty="0" sz="1550" spc="45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363636"/>
                </a:solidFill>
                <a:latin typeface="Arial"/>
                <a:cs typeface="Arial"/>
              </a:rPr>
              <a:t>the </a:t>
            </a:r>
            <a:r>
              <a:rPr dirty="0" sz="1550">
                <a:solidFill>
                  <a:srgbClr val="363636"/>
                </a:solidFill>
                <a:latin typeface="Arial"/>
                <a:cs typeface="Arial"/>
              </a:rPr>
              <a:t>conversation</a:t>
            </a:r>
            <a:r>
              <a:rPr dirty="0" sz="1550" spc="180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50" spc="-10">
                <a:solidFill>
                  <a:srgbClr val="363636"/>
                </a:solidFill>
                <a:latin typeface="Arial"/>
                <a:cs typeface="Arial"/>
              </a:rPr>
              <a:t>going</a:t>
            </a:r>
            <a:endParaRPr sz="1550">
              <a:latin typeface="Arial"/>
              <a:cs typeface="Arial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686307" y="3332861"/>
            <a:ext cx="172720" cy="7429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700" spc="-459">
                <a:solidFill>
                  <a:srgbClr val="1C75D1"/>
                </a:solidFill>
                <a:latin typeface="Times New Roman"/>
                <a:cs typeface="Times New Roman"/>
              </a:rPr>
              <a:t>I</a:t>
            </a:r>
            <a:endParaRPr sz="4700">
              <a:latin typeface="Times New Roman"/>
              <a:cs typeface="Times New Roman"/>
            </a:endParaRPr>
          </a:p>
        </p:txBody>
      </p:sp>
      <p:sp>
        <p:nvSpPr>
          <p:cNvPr id="23" name="object 23" descr=""/>
          <p:cNvSpPr txBox="1"/>
          <p:nvPr/>
        </p:nvSpPr>
        <p:spPr>
          <a:xfrm>
            <a:off x="1194714" y="3555251"/>
            <a:ext cx="2988945" cy="838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60325">
              <a:lnSpc>
                <a:spcPct val="100000"/>
              </a:lnSpc>
              <a:spcBef>
                <a:spcPts val="100"/>
              </a:spcBef>
              <a:tabLst>
                <a:tab pos="266065" algn="l"/>
                <a:tab pos="642620" algn="l"/>
                <a:tab pos="844550" algn="l"/>
              </a:tabLst>
            </a:pPr>
            <a:r>
              <a:rPr dirty="0" sz="1400" spc="-50">
                <a:solidFill>
                  <a:srgbClr val="4285C1"/>
                </a:solidFill>
                <a:latin typeface="Arial"/>
                <a:cs typeface="Arial"/>
              </a:rPr>
              <a:t>[</a:t>
            </a:r>
            <a:r>
              <a:rPr dirty="0" sz="1400">
                <a:solidFill>
                  <a:srgbClr val="4285C1"/>
                </a:solidFill>
                <a:latin typeface="Arial"/>
                <a:cs typeface="Arial"/>
              </a:rPr>
              <a:t>	]</a:t>
            </a:r>
            <a:r>
              <a:rPr dirty="0" sz="1400" spc="120">
                <a:solidFill>
                  <a:srgbClr val="4285C1"/>
                </a:solidFill>
                <a:latin typeface="Arial"/>
                <a:cs typeface="Arial"/>
              </a:rPr>
              <a:t> </a:t>
            </a:r>
            <a:r>
              <a:rPr dirty="0" sz="1400" spc="-50">
                <a:solidFill>
                  <a:srgbClr val="4285C1"/>
                </a:solidFill>
                <a:latin typeface="Arial"/>
                <a:cs typeface="Arial"/>
              </a:rPr>
              <a:t>:</a:t>
            </a:r>
            <a:r>
              <a:rPr dirty="0" sz="1400">
                <a:solidFill>
                  <a:srgbClr val="4285C1"/>
                </a:solidFill>
                <a:latin typeface="Arial"/>
                <a:cs typeface="Arial"/>
              </a:rPr>
              <a:t>	</a:t>
            </a:r>
            <a:r>
              <a:rPr dirty="0" sz="1400" spc="-60">
                <a:solidFill>
                  <a:srgbClr val="4D8787"/>
                </a:solidFill>
                <a:latin typeface="Arial"/>
                <a:cs typeface="Arial"/>
              </a:rPr>
              <a:t>#</a:t>
            </a:r>
            <a:r>
              <a:rPr dirty="0" sz="1400">
                <a:solidFill>
                  <a:srgbClr val="4D8787"/>
                </a:solidFill>
                <a:latin typeface="Arial"/>
                <a:cs typeface="Arial"/>
              </a:rPr>
              <a:t>	</a:t>
            </a:r>
            <a:r>
              <a:rPr dirty="0" sz="1800" spc="-185" i="1">
                <a:solidFill>
                  <a:srgbClr val="4D8787"/>
                </a:solidFill>
                <a:latin typeface="Courier New"/>
                <a:cs typeface="Courier New"/>
              </a:rPr>
              <a:t>!pip</a:t>
            </a:r>
            <a:r>
              <a:rPr dirty="0" sz="1800" spc="-195" i="1">
                <a:solidFill>
                  <a:srgbClr val="4D8787"/>
                </a:solidFill>
                <a:latin typeface="Courier New"/>
                <a:cs typeface="Courier New"/>
              </a:rPr>
              <a:t> </a:t>
            </a:r>
            <a:r>
              <a:rPr dirty="0" sz="1800" spc="-225" i="1">
                <a:solidFill>
                  <a:srgbClr val="4D8787"/>
                </a:solidFill>
                <a:latin typeface="Courier New"/>
                <a:cs typeface="Courier New"/>
              </a:rPr>
              <a:t>install</a:t>
            </a:r>
            <a:r>
              <a:rPr dirty="0" sz="1800" spc="-60" i="1">
                <a:solidFill>
                  <a:srgbClr val="4D8787"/>
                </a:solidFill>
                <a:latin typeface="Courier New"/>
                <a:cs typeface="Courier New"/>
              </a:rPr>
              <a:t> </a:t>
            </a:r>
            <a:r>
              <a:rPr dirty="0" sz="1800" spc="-180" i="1">
                <a:solidFill>
                  <a:srgbClr val="4D8787"/>
                </a:solidFill>
                <a:latin typeface="Courier New"/>
                <a:cs typeface="Courier New"/>
              </a:rPr>
              <a:t>openai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55"/>
              </a:spcBef>
            </a:pP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700" spc="-204">
                <a:solidFill>
                  <a:srgbClr val="BABABA"/>
                </a:solidFill>
                <a:latin typeface="Courier New"/>
                <a:cs typeface="Courier New"/>
              </a:rPr>
              <a:t>[</a:t>
            </a:r>
            <a:r>
              <a:rPr dirty="0" sz="1700" spc="-90">
                <a:solidFill>
                  <a:srgbClr val="BABABA"/>
                </a:solidFill>
                <a:latin typeface="Courier New"/>
                <a:cs typeface="Courier New"/>
              </a:rPr>
              <a:t> </a:t>
            </a:r>
            <a:r>
              <a:rPr dirty="0" sz="1700" spc="-25">
                <a:solidFill>
                  <a:srgbClr val="BABABA"/>
                </a:solidFill>
                <a:latin typeface="Courier New"/>
                <a:cs typeface="Courier New"/>
              </a:rPr>
              <a:t>]:</a:t>
            </a:r>
            <a:endParaRPr sz="1700">
              <a:latin typeface="Courier New"/>
              <a:cs typeface="Courier New"/>
            </a:endParaRPr>
          </a:p>
        </p:txBody>
      </p:sp>
      <p:sp>
        <p:nvSpPr>
          <p:cNvPr id="24" name="object 24" descr=""/>
          <p:cNvSpPr txBox="1"/>
          <p:nvPr/>
        </p:nvSpPr>
        <p:spPr>
          <a:xfrm>
            <a:off x="1822836" y="4095706"/>
            <a:ext cx="1489075" cy="8274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 marR="5080">
              <a:lnSpc>
                <a:spcPct val="98700"/>
              </a:lnSpc>
              <a:spcBef>
                <a:spcPts val="130"/>
              </a:spcBef>
            </a:pPr>
            <a:r>
              <a:rPr dirty="0" sz="1700" spc="-170" b="1">
                <a:solidFill>
                  <a:srgbClr val="348918"/>
                </a:solidFill>
                <a:latin typeface="Courier New"/>
                <a:cs typeface="Courier New"/>
              </a:rPr>
              <a:t>import</a:t>
            </a:r>
            <a:r>
              <a:rPr dirty="0" sz="1700" spc="-85" b="1">
                <a:solidFill>
                  <a:srgbClr val="348918"/>
                </a:solidFill>
                <a:latin typeface="Courier New"/>
                <a:cs typeface="Courier New"/>
              </a:rPr>
              <a:t> </a:t>
            </a:r>
            <a:r>
              <a:rPr dirty="0" sz="1800" spc="-180">
                <a:solidFill>
                  <a:srgbClr val="363636"/>
                </a:solidFill>
                <a:latin typeface="Courier New"/>
                <a:cs typeface="Courier New"/>
              </a:rPr>
              <a:t>opena1 </a:t>
            </a:r>
            <a:r>
              <a:rPr dirty="0" sz="1700" spc="-155" b="1">
                <a:solidFill>
                  <a:srgbClr val="348918"/>
                </a:solidFill>
                <a:latin typeface="Courier New"/>
                <a:cs typeface="Courier New"/>
              </a:rPr>
              <a:t>import</a:t>
            </a:r>
            <a:r>
              <a:rPr dirty="0" sz="1700" spc="-95" b="1">
                <a:solidFill>
                  <a:srgbClr val="348918"/>
                </a:solidFill>
                <a:latin typeface="Courier New"/>
                <a:cs typeface="Courier New"/>
              </a:rPr>
              <a:t> </a:t>
            </a:r>
            <a:r>
              <a:rPr dirty="0" sz="1500" spc="30">
                <a:solidFill>
                  <a:srgbClr val="363636"/>
                </a:solidFill>
                <a:latin typeface="Arial"/>
                <a:cs typeface="Arial"/>
              </a:rPr>
              <a:t>os </a:t>
            </a:r>
            <a:r>
              <a:rPr dirty="0" sz="1700" spc="-165" b="1">
                <a:solidFill>
                  <a:srgbClr val="348918"/>
                </a:solidFill>
                <a:latin typeface="Courier New"/>
                <a:cs typeface="Courier New"/>
              </a:rPr>
              <a:t>import</a:t>
            </a:r>
            <a:r>
              <a:rPr dirty="0" sz="1700" spc="-75" b="1">
                <a:solidFill>
                  <a:srgbClr val="348918"/>
                </a:solidFill>
                <a:latin typeface="Courier New"/>
                <a:cs typeface="Courier New"/>
              </a:rPr>
              <a:t> </a:t>
            </a:r>
            <a:r>
              <a:rPr dirty="0" sz="1800" spc="-20">
                <a:solidFill>
                  <a:srgbClr val="363636"/>
                </a:solidFill>
                <a:latin typeface="Courier New"/>
                <a:cs typeface="Courier New"/>
              </a:rPr>
              <a:t>json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1153067" y="5162877"/>
            <a:ext cx="13918565" cy="10744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683260" algn="l"/>
              </a:tabLst>
            </a:pPr>
            <a:r>
              <a:rPr dirty="0" sz="1800" spc="-25">
                <a:solidFill>
                  <a:srgbClr val="BABABA"/>
                </a:solidFill>
                <a:latin typeface="Courier New"/>
                <a:cs typeface="Courier New"/>
              </a:rPr>
              <a:t>[]:</a:t>
            </a:r>
            <a:r>
              <a:rPr dirty="0" sz="1800">
                <a:solidFill>
                  <a:srgbClr val="BABABA"/>
                </a:solidFill>
                <a:latin typeface="Courier New"/>
                <a:cs typeface="Courier New"/>
              </a:rPr>
              <a:t>	</a:t>
            </a:r>
            <a:r>
              <a:rPr dirty="0" sz="1800" spc="-220">
                <a:solidFill>
                  <a:srgbClr val="363636"/>
                </a:solidFill>
                <a:latin typeface="Courier New"/>
                <a:cs typeface="Courier New"/>
              </a:rPr>
              <a:t>key_location</a:t>
            </a:r>
            <a:r>
              <a:rPr dirty="0" sz="1800" spc="204">
                <a:solidFill>
                  <a:srgbClr val="363636"/>
                </a:solidFill>
                <a:latin typeface="Courier New"/>
                <a:cs typeface="Courier New"/>
              </a:rPr>
              <a:t> </a:t>
            </a:r>
            <a:r>
              <a:rPr dirty="0" sz="1800">
                <a:solidFill>
                  <a:srgbClr val="B13BFB"/>
                </a:solidFill>
                <a:latin typeface="Courier New"/>
                <a:cs typeface="Courier New"/>
              </a:rPr>
              <a:t>=</a:t>
            </a:r>
            <a:r>
              <a:rPr dirty="0" sz="1800" spc="215">
                <a:solidFill>
                  <a:srgbClr val="B13BFB"/>
                </a:solidFill>
                <a:latin typeface="Courier New"/>
                <a:cs typeface="Courier New"/>
              </a:rPr>
              <a:t> </a:t>
            </a:r>
            <a:r>
              <a:rPr dirty="0" baseline="59829" sz="975" spc="-292">
                <a:solidFill>
                  <a:srgbClr val="BF3B3B"/>
                </a:solidFill>
                <a:latin typeface="Arial"/>
                <a:cs typeface="Arial"/>
              </a:rPr>
              <a:t>1</a:t>
            </a:r>
            <a:r>
              <a:rPr dirty="0" sz="1800" spc="-195">
                <a:solidFill>
                  <a:srgbClr val="BF3B3B"/>
                </a:solidFill>
                <a:latin typeface="Courier New"/>
                <a:cs typeface="Courier New"/>
              </a:rPr>
              <a:t>/Users/xavier/github/xmorera/ps-</a:t>
            </a:r>
            <a:r>
              <a:rPr dirty="0" sz="1800" spc="-200">
                <a:solidFill>
                  <a:srgbClr val="BF3B3B"/>
                </a:solidFill>
                <a:latin typeface="Courier New"/>
                <a:cs typeface="Courier New"/>
              </a:rPr>
              <a:t>generative-ai-developing-applications-python-</a:t>
            </a:r>
            <a:r>
              <a:rPr dirty="0" sz="1800" spc="-145">
                <a:solidFill>
                  <a:srgbClr val="BF3B3B"/>
                </a:solidFill>
                <a:latin typeface="Courier New"/>
                <a:cs typeface="Courier New"/>
              </a:rPr>
              <a:t>openai/key/gena</a:t>
            </a:r>
            <a:r>
              <a:rPr dirty="0" sz="1800" spc="-145">
                <a:solidFill>
                  <a:srgbClr val="C65656"/>
                </a:solidFill>
                <a:latin typeface="Courier New"/>
                <a:cs typeface="Courier New"/>
              </a:rPr>
              <a:t>i</a:t>
            </a:r>
            <a:r>
              <a:rPr dirty="0" sz="1800" spc="-145">
                <a:solidFill>
                  <a:srgbClr val="BF3B3B"/>
                </a:solidFill>
                <a:latin typeface="Courier New"/>
                <a:cs typeface="Courier New"/>
              </a:rPr>
              <a:t>key.txt'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800">
              <a:latin typeface="Courier New"/>
              <a:cs typeface="Courier New"/>
            </a:endParaRPr>
          </a:p>
          <a:p>
            <a:pPr marL="1132205" marR="9085580" indent="-447675">
              <a:lnSpc>
                <a:spcPts val="2020"/>
              </a:lnSpc>
              <a:tabLst>
                <a:tab pos="4254500" algn="l"/>
              </a:tabLst>
            </a:pPr>
            <a:r>
              <a:rPr dirty="0" sz="1700" spc="75" b="1">
                <a:solidFill>
                  <a:srgbClr val="348918"/>
                </a:solidFill>
                <a:latin typeface="Times New Roman"/>
                <a:cs typeface="Times New Roman"/>
              </a:rPr>
              <a:t>with</a:t>
            </a:r>
            <a:r>
              <a:rPr dirty="0" sz="1700" spc="35" b="1">
                <a:solidFill>
                  <a:srgbClr val="348918"/>
                </a:solidFill>
                <a:latin typeface="Times New Roman"/>
                <a:cs typeface="Times New Roman"/>
              </a:rPr>
              <a:t>  </a:t>
            </a:r>
            <a:r>
              <a:rPr dirty="0" sz="1800" spc="-185">
                <a:solidFill>
                  <a:srgbClr val="363636"/>
                </a:solidFill>
                <a:latin typeface="Courier New"/>
                <a:cs typeface="Courier New"/>
              </a:rPr>
              <a:t>open(key</a:t>
            </a:r>
            <a:r>
              <a:rPr dirty="0" sz="1800" spc="-185">
                <a:solidFill>
                  <a:srgbClr val="676767"/>
                </a:solidFill>
                <a:latin typeface="Courier New"/>
                <a:cs typeface="Courier New"/>
              </a:rPr>
              <a:t>_</a:t>
            </a:r>
            <a:r>
              <a:rPr dirty="0" sz="1800" spc="-185">
                <a:solidFill>
                  <a:srgbClr val="363636"/>
                </a:solidFill>
                <a:latin typeface="Courier New"/>
                <a:cs typeface="Courier New"/>
              </a:rPr>
              <a:t>location,</a:t>
            </a:r>
            <a:r>
              <a:rPr dirty="0" sz="1800" spc="-565">
                <a:solidFill>
                  <a:srgbClr val="363636"/>
                </a:solidFill>
                <a:latin typeface="Courier New"/>
                <a:cs typeface="Courier New"/>
              </a:rPr>
              <a:t> </a:t>
            </a:r>
            <a:r>
              <a:rPr dirty="0" sz="1800" spc="-100">
                <a:solidFill>
                  <a:srgbClr val="BA2A2A"/>
                </a:solidFill>
                <a:latin typeface="Courier New"/>
                <a:cs typeface="Courier New"/>
              </a:rPr>
              <a:t>'r'</a:t>
            </a:r>
            <a:r>
              <a:rPr dirty="0" sz="1800" spc="-100">
                <a:solidFill>
                  <a:srgbClr val="494949"/>
                </a:solidFill>
                <a:latin typeface="Courier New"/>
                <a:cs typeface="Courier New"/>
              </a:rPr>
              <a:t>}</a:t>
            </a:r>
            <a:r>
              <a:rPr dirty="0" sz="1800" spc="-560">
                <a:solidFill>
                  <a:srgbClr val="494949"/>
                </a:solidFill>
                <a:latin typeface="Courier New"/>
                <a:cs typeface="Courier New"/>
              </a:rPr>
              <a:t> </a:t>
            </a:r>
            <a:r>
              <a:rPr dirty="0" sz="1400" spc="-25" b="1">
                <a:solidFill>
                  <a:srgbClr val="348918"/>
                </a:solidFill>
                <a:latin typeface="Arial"/>
                <a:cs typeface="Arial"/>
              </a:rPr>
              <a:t>as</a:t>
            </a:r>
            <a:r>
              <a:rPr dirty="0" sz="1400" b="1">
                <a:solidFill>
                  <a:srgbClr val="348918"/>
                </a:solidFill>
                <a:latin typeface="Arial"/>
                <a:cs typeface="Arial"/>
              </a:rPr>
              <a:t>	</a:t>
            </a:r>
            <a:r>
              <a:rPr dirty="0" sz="1800" spc="-190">
                <a:solidFill>
                  <a:srgbClr val="363636"/>
                </a:solidFill>
                <a:latin typeface="Courier New"/>
                <a:cs typeface="Courier New"/>
              </a:rPr>
              <a:t>file: </a:t>
            </a:r>
            <a:r>
              <a:rPr dirty="0" sz="1800" spc="85">
                <a:solidFill>
                  <a:srgbClr val="363636"/>
                </a:solidFill>
                <a:latin typeface="Courier New"/>
                <a:cs typeface="Courier New"/>
              </a:rPr>
              <a:t>key</a:t>
            </a:r>
            <a:r>
              <a:rPr dirty="0" sz="1800" spc="85">
                <a:solidFill>
                  <a:srgbClr val="B13BFB"/>
                </a:solidFill>
                <a:latin typeface="Courier New"/>
                <a:cs typeface="Courier New"/>
              </a:rPr>
              <a:t>=</a:t>
            </a:r>
            <a:r>
              <a:rPr dirty="0" sz="1800" spc="-490">
                <a:solidFill>
                  <a:srgbClr val="B13BFB"/>
                </a:solidFill>
                <a:latin typeface="Courier New"/>
                <a:cs typeface="Courier New"/>
              </a:rPr>
              <a:t> </a:t>
            </a:r>
            <a:r>
              <a:rPr dirty="0" sz="1800" spc="-145">
                <a:solidFill>
                  <a:srgbClr val="363636"/>
                </a:solidFill>
                <a:latin typeface="Courier New"/>
                <a:cs typeface="Courier New"/>
              </a:rPr>
              <a:t>file.</a:t>
            </a:r>
            <a:r>
              <a:rPr dirty="0" sz="1800" spc="-145">
                <a:solidFill>
                  <a:srgbClr val="2464AF"/>
                </a:solidFill>
                <a:latin typeface="Courier New"/>
                <a:cs typeface="Courier New"/>
              </a:rPr>
              <a:t>readline</a:t>
            </a:r>
            <a:r>
              <a:rPr dirty="0" sz="1800" spc="-145">
                <a:solidFill>
                  <a:srgbClr val="363636"/>
                </a:solidFill>
                <a:latin typeface="Courier New"/>
                <a:cs typeface="Courier New"/>
              </a:rPr>
              <a:t>().</a:t>
            </a:r>
            <a:r>
              <a:rPr dirty="0" sz="1800" spc="-145">
                <a:solidFill>
                  <a:srgbClr val="2464AF"/>
                </a:solidFill>
                <a:latin typeface="Courier New"/>
                <a:cs typeface="Courier New"/>
              </a:rPr>
              <a:t>strip</a:t>
            </a:r>
            <a:r>
              <a:rPr dirty="0" sz="1800" spc="-145">
                <a:solidFill>
                  <a:srgbClr val="363636"/>
                </a:solidFill>
                <a:latin typeface="Courier New"/>
                <a:cs typeface="Courier New"/>
              </a:rPr>
              <a:t>()</a:t>
            </a:r>
            <a:endParaRPr sz="1800">
              <a:latin typeface="Courier New"/>
              <a:cs typeface="Courier New"/>
            </a:endParaRPr>
          </a:p>
        </p:txBody>
      </p:sp>
      <p:grpSp>
        <p:nvGrpSpPr>
          <p:cNvPr id="26" name="object 26" descr=""/>
          <p:cNvGrpSpPr/>
          <p:nvPr/>
        </p:nvGrpSpPr>
        <p:grpSpPr>
          <a:xfrm>
            <a:off x="1832688" y="6480686"/>
            <a:ext cx="1596390" cy="389890"/>
            <a:chOff x="1832688" y="6480686"/>
            <a:chExt cx="1596390" cy="389890"/>
          </a:xfrm>
        </p:grpSpPr>
        <p:sp>
          <p:nvSpPr>
            <p:cNvPr id="27" name="object 27" descr=""/>
            <p:cNvSpPr/>
            <p:nvPr/>
          </p:nvSpPr>
          <p:spPr>
            <a:xfrm>
              <a:off x="2983205" y="6480686"/>
              <a:ext cx="109855" cy="389890"/>
            </a:xfrm>
            <a:custGeom>
              <a:avLst/>
              <a:gdLst/>
              <a:ahLst/>
              <a:cxnLst/>
              <a:rect l="l" t="t" r="r" b="b"/>
              <a:pathLst>
                <a:path w="109855" h="389890">
                  <a:moveTo>
                    <a:pt x="109837" y="389467"/>
                  </a:moveTo>
                  <a:lnTo>
                    <a:pt x="0" y="389467"/>
                  </a:lnTo>
                  <a:lnTo>
                    <a:pt x="0" y="0"/>
                  </a:lnTo>
                  <a:lnTo>
                    <a:pt x="109837" y="0"/>
                  </a:lnTo>
                  <a:lnTo>
                    <a:pt x="109837" y="389467"/>
                  </a:lnTo>
                  <a:close/>
                </a:path>
              </a:pathLst>
            </a:custGeom>
            <a:solidFill>
              <a:srgbClr val="DFE1E2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 descr=""/>
            <p:cNvSpPr/>
            <p:nvPr/>
          </p:nvSpPr>
          <p:spPr>
            <a:xfrm>
              <a:off x="1832688" y="6714501"/>
              <a:ext cx="1596390" cy="0"/>
            </a:xfrm>
            <a:custGeom>
              <a:avLst/>
              <a:gdLst/>
              <a:ahLst/>
              <a:cxnLst/>
              <a:rect l="l" t="t" r="r" b="b"/>
              <a:pathLst>
                <a:path w="1596389" h="0">
                  <a:moveTo>
                    <a:pt x="0" y="0"/>
                  </a:moveTo>
                  <a:lnTo>
                    <a:pt x="1596357" y="0"/>
                  </a:lnTo>
                </a:path>
              </a:pathLst>
            </a:custGeom>
            <a:ln w="12722">
              <a:solidFill>
                <a:srgbClr val="3870B5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9" name="object 29" descr=""/>
          <p:cNvSpPr txBox="1"/>
          <p:nvPr/>
        </p:nvSpPr>
        <p:spPr>
          <a:xfrm>
            <a:off x="2983205" y="6480686"/>
            <a:ext cx="122555" cy="227965"/>
          </a:xfrm>
          <a:prstGeom prst="rect">
            <a:avLst/>
          </a:prstGeom>
          <a:solidFill>
            <a:srgbClr val="DFE1E2"/>
          </a:solidFill>
        </p:spPr>
        <p:txBody>
          <a:bodyPr wrap="square" lIns="0" tIns="5080" rIns="0" bIns="0" rtlCol="0" vert="horz">
            <a:spAutoFit/>
          </a:bodyPr>
          <a:lstStyle/>
          <a:p>
            <a:pPr>
              <a:lnSpc>
                <a:spcPts val="1750"/>
              </a:lnSpc>
              <a:spcBef>
                <a:spcPts val="40"/>
              </a:spcBef>
            </a:pPr>
            <a:r>
              <a:rPr dirty="0" sz="1800" spc="-185">
                <a:solidFill>
                  <a:srgbClr val="A0B6D8"/>
                </a:solidFill>
                <a:latin typeface="Courier New"/>
                <a:cs typeface="Courier New"/>
              </a:rPr>
              <a:t>_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30" name="object 30" descr=""/>
          <p:cNvSpPr txBox="1"/>
          <p:nvPr/>
        </p:nvSpPr>
        <p:spPr>
          <a:xfrm>
            <a:off x="1191167" y="6472793"/>
            <a:ext cx="289242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90">
                <a:solidFill>
                  <a:srgbClr val="BABABA"/>
                </a:solidFill>
                <a:latin typeface="Courier New"/>
                <a:cs typeface="Courier New"/>
              </a:rPr>
              <a:t>[</a:t>
            </a:r>
            <a:r>
              <a:rPr dirty="0" sz="1800" spc="-204">
                <a:solidFill>
                  <a:srgbClr val="BABABA"/>
                </a:solidFill>
                <a:latin typeface="Courier New"/>
                <a:cs typeface="Courier New"/>
              </a:rPr>
              <a:t> </a:t>
            </a:r>
            <a:r>
              <a:rPr dirty="0" sz="1800">
                <a:solidFill>
                  <a:srgbClr val="BABABA"/>
                </a:solidFill>
                <a:latin typeface="Courier New"/>
                <a:cs typeface="Courier New"/>
              </a:rPr>
              <a:t>]:</a:t>
            </a:r>
            <a:r>
              <a:rPr dirty="0" sz="1800" spc="75">
                <a:solidFill>
                  <a:srgbClr val="BABABA"/>
                </a:solidFill>
                <a:latin typeface="Courier New"/>
                <a:cs typeface="Courier New"/>
              </a:rPr>
              <a:t> </a:t>
            </a:r>
            <a:r>
              <a:rPr dirty="0" sz="1800" spc="-185">
                <a:solidFill>
                  <a:srgbClr val="363636"/>
                </a:solidFill>
                <a:latin typeface="Courier New"/>
                <a:cs typeface="Courier New"/>
              </a:rPr>
              <a:t>openai.</a:t>
            </a:r>
            <a:r>
              <a:rPr dirty="0" sz="1800" spc="-185">
                <a:solidFill>
                  <a:srgbClr val="2464AF"/>
                </a:solidFill>
                <a:latin typeface="Courier New"/>
                <a:cs typeface="Courier New"/>
              </a:rPr>
              <a:t>api</a:t>
            </a:r>
            <a:r>
              <a:rPr dirty="0" sz="1800" spc="-170">
                <a:solidFill>
                  <a:srgbClr val="2464AF"/>
                </a:solidFill>
                <a:latin typeface="Courier New"/>
                <a:cs typeface="Courier New"/>
              </a:rPr>
              <a:t> </a:t>
            </a:r>
            <a:r>
              <a:rPr dirty="0" sz="1800" spc="-185">
                <a:solidFill>
                  <a:srgbClr val="3870B5"/>
                </a:solidFill>
                <a:latin typeface="Courier New"/>
                <a:cs typeface="Courier New"/>
              </a:rPr>
              <a:t>key</a:t>
            </a:r>
            <a:r>
              <a:rPr dirty="0" sz="1800" spc="-490">
                <a:solidFill>
                  <a:srgbClr val="3870B5"/>
                </a:solidFill>
                <a:latin typeface="Courier New"/>
                <a:cs typeface="Courier New"/>
              </a:rPr>
              <a:t> </a:t>
            </a:r>
            <a:r>
              <a:rPr dirty="0" sz="1500" spc="85">
                <a:solidFill>
                  <a:srgbClr val="B13BFB"/>
                </a:solidFill>
                <a:latin typeface="Arial"/>
                <a:cs typeface="Arial"/>
              </a:rPr>
              <a:t>=</a:t>
            </a:r>
            <a:r>
              <a:rPr dirty="0" sz="1500" spc="350">
                <a:solidFill>
                  <a:srgbClr val="B13BFB"/>
                </a:solidFill>
                <a:latin typeface="Arial"/>
                <a:cs typeface="Arial"/>
              </a:rPr>
              <a:t> </a:t>
            </a:r>
            <a:r>
              <a:rPr dirty="0" sz="1800" spc="-155">
                <a:solidFill>
                  <a:srgbClr val="363636"/>
                </a:solidFill>
                <a:latin typeface="Courier New"/>
                <a:cs typeface="Courier New"/>
              </a:rPr>
              <a:t>key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31" name="object 31" descr=""/>
          <p:cNvSpPr txBox="1"/>
          <p:nvPr/>
        </p:nvSpPr>
        <p:spPr>
          <a:xfrm>
            <a:off x="1191167" y="7026988"/>
            <a:ext cx="4419600" cy="84581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474595" algn="l"/>
              </a:tabLst>
            </a:pPr>
            <a:r>
              <a:rPr dirty="0" sz="1800" spc="-235">
                <a:solidFill>
                  <a:srgbClr val="BABABA"/>
                </a:solidFill>
                <a:latin typeface="Courier New"/>
                <a:cs typeface="Courier New"/>
              </a:rPr>
              <a:t>[</a:t>
            </a:r>
            <a:r>
              <a:rPr dirty="0" sz="1800" spc="-165">
                <a:solidFill>
                  <a:srgbClr val="BABABA"/>
                </a:solidFill>
                <a:latin typeface="Courier New"/>
                <a:cs typeface="Courier New"/>
              </a:rPr>
              <a:t> </a:t>
            </a:r>
            <a:r>
              <a:rPr dirty="0" sz="1800">
                <a:solidFill>
                  <a:srgbClr val="BABABA"/>
                </a:solidFill>
                <a:latin typeface="Courier New"/>
                <a:cs typeface="Courier New"/>
              </a:rPr>
              <a:t>]:</a:t>
            </a:r>
            <a:r>
              <a:rPr dirty="0" sz="1800" spc="30">
                <a:solidFill>
                  <a:srgbClr val="BABABA"/>
                </a:solidFill>
                <a:latin typeface="Courier New"/>
                <a:cs typeface="Courier New"/>
              </a:rPr>
              <a:t> </a:t>
            </a:r>
            <a:r>
              <a:rPr dirty="0" sz="1800" spc="-220">
                <a:solidFill>
                  <a:srgbClr val="363636"/>
                </a:solidFill>
                <a:latin typeface="Courier New"/>
                <a:cs typeface="Courier New"/>
              </a:rPr>
              <a:t>chat_messages</a:t>
            </a:r>
            <a:r>
              <a:rPr dirty="0" sz="1800" spc="-50">
                <a:solidFill>
                  <a:srgbClr val="363636"/>
                </a:solidFill>
                <a:latin typeface="Courier New"/>
                <a:cs typeface="Courier New"/>
              </a:rPr>
              <a:t> </a:t>
            </a:r>
            <a:r>
              <a:rPr dirty="0" sz="1550" spc="-50">
                <a:solidFill>
                  <a:srgbClr val="B13BFB"/>
                </a:solidFill>
                <a:latin typeface="Arial"/>
                <a:cs typeface="Arial"/>
              </a:rPr>
              <a:t>=</a:t>
            </a:r>
            <a:r>
              <a:rPr dirty="0" sz="1550">
                <a:solidFill>
                  <a:srgbClr val="B13BFB"/>
                </a:solidFill>
                <a:latin typeface="Arial"/>
                <a:cs typeface="Arial"/>
              </a:rPr>
              <a:t>	</a:t>
            </a:r>
            <a:r>
              <a:rPr dirty="0" sz="1550" spc="-25">
                <a:solidFill>
                  <a:srgbClr val="A0A182"/>
                </a:solidFill>
                <a:latin typeface="Arial"/>
                <a:cs typeface="Arial"/>
              </a:rPr>
              <a:t>[]</a:t>
            </a:r>
            <a:endParaRPr sz="1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65"/>
              </a:spcBef>
            </a:pPr>
            <a:endParaRPr sz="1800">
              <a:latin typeface="Arial"/>
              <a:cs typeface="Arial"/>
            </a:endParaRPr>
          </a:p>
          <a:p>
            <a:pPr marL="15875">
              <a:lnSpc>
                <a:spcPct val="100000"/>
              </a:lnSpc>
              <a:tabLst>
                <a:tab pos="650875" algn="l"/>
              </a:tabLst>
            </a:pPr>
            <a:r>
              <a:rPr dirty="0" sz="1700" spc="-220">
                <a:solidFill>
                  <a:srgbClr val="BABABA"/>
                </a:solidFill>
                <a:latin typeface="Courier New"/>
                <a:cs typeface="Courier New"/>
              </a:rPr>
              <a:t>[</a:t>
            </a:r>
            <a:r>
              <a:rPr dirty="0" sz="1700" spc="-80">
                <a:solidFill>
                  <a:srgbClr val="BABABA"/>
                </a:solidFill>
                <a:latin typeface="Courier New"/>
                <a:cs typeface="Courier New"/>
              </a:rPr>
              <a:t> </a:t>
            </a:r>
            <a:r>
              <a:rPr dirty="0" sz="1700" spc="-25">
                <a:solidFill>
                  <a:srgbClr val="BABABA"/>
                </a:solidFill>
                <a:latin typeface="Courier New"/>
                <a:cs typeface="Courier New"/>
              </a:rPr>
              <a:t>]:</a:t>
            </a:r>
            <a:r>
              <a:rPr dirty="0" sz="1700">
                <a:solidFill>
                  <a:srgbClr val="BABABA"/>
                </a:solidFill>
                <a:latin typeface="Courier New"/>
                <a:cs typeface="Courier New"/>
              </a:rPr>
              <a:t>	</a:t>
            </a:r>
            <a:r>
              <a:rPr dirty="0" sz="1700" spc="-130" b="1">
                <a:solidFill>
                  <a:srgbClr val="348918"/>
                </a:solidFill>
                <a:latin typeface="Courier New"/>
                <a:cs typeface="Courier New"/>
              </a:rPr>
              <a:t>def</a:t>
            </a:r>
            <a:r>
              <a:rPr dirty="0" sz="1700" spc="-125" b="1">
                <a:solidFill>
                  <a:srgbClr val="348918"/>
                </a:solidFill>
                <a:latin typeface="Courier New"/>
                <a:cs typeface="Courier New"/>
              </a:rPr>
              <a:t> </a:t>
            </a:r>
            <a:r>
              <a:rPr dirty="0" sz="1800" spc="-185">
                <a:solidFill>
                  <a:srgbClr val="1D1AFB"/>
                </a:solidFill>
                <a:latin typeface="Courier New"/>
                <a:cs typeface="Courier New"/>
              </a:rPr>
              <a:t>process_chat_request</a:t>
            </a:r>
            <a:r>
              <a:rPr dirty="0" sz="1800" spc="-185">
                <a:solidFill>
                  <a:srgbClr val="363636"/>
                </a:solidFill>
                <a:latin typeface="Courier New"/>
                <a:cs typeface="Courier New"/>
              </a:rPr>
              <a:t>(prompt}: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32" name="object 32" descr=""/>
          <p:cNvSpPr txBox="1"/>
          <p:nvPr/>
        </p:nvSpPr>
        <p:spPr>
          <a:xfrm>
            <a:off x="3409660" y="7828511"/>
            <a:ext cx="234950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240">
                <a:solidFill>
                  <a:srgbClr val="BF3B3B"/>
                </a:solidFill>
                <a:latin typeface="Courier New"/>
                <a:cs typeface="Courier New"/>
              </a:rPr>
              <a:t>request</a:t>
            </a:r>
            <a:r>
              <a:rPr dirty="0" sz="1800" spc="-150">
                <a:solidFill>
                  <a:srgbClr val="BF3B3B"/>
                </a:solidFill>
                <a:latin typeface="Courier New"/>
                <a:cs typeface="Courier New"/>
              </a:rPr>
              <a:t> to</a:t>
            </a:r>
            <a:r>
              <a:rPr dirty="0" sz="1800" spc="-260">
                <a:solidFill>
                  <a:srgbClr val="BF3B3B"/>
                </a:solidFill>
                <a:latin typeface="Courier New"/>
                <a:cs typeface="Courier New"/>
              </a:rPr>
              <a:t> </a:t>
            </a:r>
            <a:r>
              <a:rPr dirty="0" sz="1800" spc="-120">
                <a:solidFill>
                  <a:srgbClr val="C65656"/>
                </a:solidFill>
                <a:latin typeface="Courier New"/>
                <a:cs typeface="Courier New"/>
              </a:rPr>
              <a:t>t</a:t>
            </a:r>
            <a:r>
              <a:rPr dirty="0" sz="1800" spc="-120">
                <a:solidFill>
                  <a:srgbClr val="BA2A2A"/>
                </a:solidFill>
                <a:latin typeface="Courier New"/>
                <a:cs typeface="Courier New"/>
              </a:rPr>
              <a:t>he</a:t>
            </a:r>
            <a:r>
              <a:rPr dirty="0" sz="1800" spc="-380">
                <a:solidFill>
                  <a:srgbClr val="BA2A2A"/>
                </a:solidFill>
                <a:latin typeface="Courier New"/>
                <a:cs typeface="Courier New"/>
              </a:rPr>
              <a:t> </a:t>
            </a:r>
            <a:r>
              <a:rPr dirty="0" sz="1450" spc="75">
                <a:solidFill>
                  <a:srgbClr val="BA2A2A"/>
                </a:solidFill>
                <a:latin typeface="Times New Roman"/>
                <a:cs typeface="Times New Roman"/>
              </a:rPr>
              <a:t>OpenAI</a:t>
            </a:r>
            <a:endParaRPr sz="1450">
              <a:latin typeface="Times New Roman"/>
              <a:cs typeface="Times New Roman"/>
            </a:endParaRPr>
          </a:p>
        </p:txBody>
      </p:sp>
      <p:sp>
        <p:nvSpPr>
          <p:cNvPr id="33" name="object 33" descr=""/>
          <p:cNvSpPr txBox="1"/>
          <p:nvPr/>
        </p:nvSpPr>
        <p:spPr>
          <a:xfrm>
            <a:off x="2247554" y="7784236"/>
            <a:ext cx="4330065" cy="254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  <a:tabLst>
                <a:tab pos="3628390" algn="l"/>
              </a:tabLst>
            </a:pPr>
            <a:r>
              <a:rPr dirty="0" sz="600">
                <a:solidFill>
                  <a:srgbClr val="BA2A2A"/>
                </a:solidFill>
                <a:latin typeface="Arial"/>
                <a:cs typeface="Arial"/>
              </a:rPr>
              <a:t>111111</a:t>
            </a:r>
            <a:r>
              <a:rPr dirty="0" baseline="-24074" sz="2250">
                <a:solidFill>
                  <a:srgbClr val="BA2A2A"/>
                </a:solidFill>
                <a:latin typeface="Arial"/>
                <a:cs typeface="Arial"/>
              </a:rPr>
              <a:t>Make</a:t>
            </a:r>
            <a:r>
              <a:rPr dirty="0" baseline="-24074" sz="2250" spc="307">
                <a:solidFill>
                  <a:srgbClr val="BA2A2A"/>
                </a:solidFill>
                <a:latin typeface="Arial"/>
                <a:cs typeface="Arial"/>
              </a:rPr>
              <a:t>  </a:t>
            </a:r>
            <a:r>
              <a:rPr dirty="0" baseline="-24074" sz="2250" spc="-75">
                <a:solidFill>
                  <a:srgbClr val="BA2A2A"/>
                </a:solidFill>
                <a:latin typeface="Arial"/>
                <a:cs typeface="Arial"/>
              </a:rPr>
              <a:t>a</a:t>
            </a:r>
            <a:r>
              <a:rPr dirty="0" baseline="-24074" sz="2250">
                <a:solidFill>
                  <a:srgbClr val="BA2A2A"/>
                </a:solidFill>
                <a:latin typeface="Arial"/>
                <a:cs typeface="Arial"/>
              </a:rPr>
              <a:t>	</a:t>
            </a:r>
            <a:r>
              <a:rPr dirty="0" baseline="-24074" sz="2250" spc="82">
                <a:solidFill>
                  <a:srgbClr val="BA2A2A"/>
                </a:solidFill>
                <a:latin typeface="Arial"/>
                <a:cs typeface="Arial"/>
              </a:rPr>
              <a:t>API</a:t>
            </a:r>
            <a:r>
              <a:rPr dirty="0" sz="600" spc="55">
                <a:solidFill>
                  <a:srgbClr val="BA2A2A"/>
                </a:solidFill>
                <a:latin typeface="Arial"/>
                <a:cs typeface="Arial"/>
              </a:rPr>
              <a:t>111111</a:t>
            </a:r>
            <a:endParaRPr sz="600">
              <a:latin typeface="Arial"/>
              <a:cs typeface="Arial"/>
            </a:endParaRPr>
          </a:p>
        </p:txBody>
      </p:sp>
      <p:sp>
        <p:nvSpPr>
          <p:cNvPr id="34" name="object 34" descr=""/>
          <p:cNvSpPr txBox="1"/>
          <p:nvPr/>
        </p:nvSpPr>
        <p:spPr>
          <a:xfrm>
            <a:off x="2260864" y="8094159"/>
            <a:ext cx="530288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1500">
                <a:solidFill>
                  <a:srgbClr val="363636"/>
                </a:solidFill>
                <a:latin typeface="Arial"/>
                <a:cs typeface="Arial"/>
              </a:rPr>
              <a:t>chat_mes</a:t>
            </a:r>
            <a:r>
              <a:rPr dirty="0" sz="1500" spc="-125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00" spc="80">
                <a:solidFill>
                  <a:srgbClr val="363636"/>
                </a:solidFill>
                <a:latin typeface="Arial"/>
                <a:cs typeface="Arial"/>
              </a:rPr>
              <a:t>sages.</a:t>
            </a:r>
            <a:r>
              <a:rPr dirty="0" sz="1500" spc="-185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sz="1500">
                <a:solidFill>
                  <a:srgbClr val="2464AF"/>
                </a:solidFill>
                <a:latin typeface="Arial"/>
                <a:cs typeface="Arial"/>
              </a:rPr>
              <a:t>append</a:t>
            </a:r>
            <a:r>
              <a:rPr dirty="0" sz="1500" spc="-155">
                <a:solidFill>
                  <a:srgbClr val="2464AF"/>
                </a:solidFill>
                <a:latin typeface="Arial"/>
                <a:cs typeface="Arial"/>
              </a:rPr>
              <a:t> </a:t>
            </a:r>
            <a:r>
              <a:rPr dirty="0" sz="1500" spc="165">
                <a:solidFill>
                  <a:srgbClr val="363636"/>
                </a:solidFill>
                <a:latin typeface="Arial"/>
                <a:cs typeface="Arial"/>
              </a:rPr>
              <a:t>(</a:t>
            </a:r>
            <a:r>
              <a:rPr dirty="0" sz="1500" spc="165">
                <a:solidFill>
                  <a:srgbClr val="A0A182"/>
                </a:solidFill>
                <a:latin typeface="Arial"/>
                <a:cs typeface="Arial"/>
              </a:rPr>
              <a:t>{</a:t>
            </a:r>
            <a:r>
              <a:rPr dirty="0" baseline="51282" sz="975" spc="247">
                <a:solidFill>
                  <a:srgbClr val="BA2A2A"/>
                </a:solidFill>
                <a:latin typeface="Arial"/>
                <a:cs typeface="Arial"/>
              </a:rPr>
              <a:t>11</a:t>
            </a:r>
            <a:r>
              <a:rPr dirty="0" baseline="51282" sz="975" spc="-52">
                <a:solidFill>
                  <a:srgbClr val="BA2A2A"/>
                </a:solidFill>
                <a:latin typeface="Arial"/>
                <a:cs typeface="Arial"/>
              </a:rPr>
              <a:t> </a:t>
            </a:r>
            <a:r>
              <a:rPr dirty="0" sz="1800" spc="-135">
                <a:solidFill>
                  <a:srgbClr val="BF3B3B"/>
                </a:solidFill>
                <a:latin typeface="Courier New"/>
                <a:cs typeface="Courier New"/>
              </a:rPr>
              <a:t>ro</a:t>
            </a:r>
            <a:r>
              <a:rPr dirty="0" sz="1800" spc="-135">
                <a:solidFill>
                  <a:srgbClr val="C65656"/>
                </a:solidFill>
                <a:latin typeface="Courier New"/>
                <a:cs typeface="Courier New"/>
              </a:rPr>
              <a:t>l</a:t>
            </a:r>
            <a:r>
              <a:rPr dirty="0" sz="1800" spc="-135">
                <a:solidFill>
                  <a:srgbClr val="BF3B3B"/>
                </a:solidFill>
                <a:latin typeface="Courier New"/>
                <a:cs typeface="Courier New"/>
              </a:rPr>
              <a:t>e"</a:t>
            </a:r>
            <a:r>
              <a:rPr dirty="0" sz="1800" spc="-135">
                <a:solidFill>
                  <a:srgbClr val="363636"/>
                </a:solidFill>
                <a:latin typeface="Courier New"/>
                <a:cs typeface="Courier New"/>
              </a:rPr>
              <a:t>:</a:t>
            </a:r>
            <a:r>
              <a:rPr dirty="0" sz="1800" spc="-560">
                <a:solidFill>
                  <a:srgbClr val="363636"/>
                </a:solidFill>
                <a:latin typeface="Courier New"/>
                <a:cs typeface="Courier New"/>
              </a:rPr>
              <a:t> </a:t>
            </a:r>
            <a:r>
              <a:rPr dirty="0" baseline="51282" sz="975" spc="-15">
                <a:solidFill>
                  <a:srgbClr val="BA2A2A"/>
                </a:solidFill>
                <a:latin typeface="Arial"/>
                <a:cs typeface="Arial"/>
              </a:rPr>
              <a:t>11</a:t>
            </a:r>
            <a:r>
              <a:rPr dirty="0" baseline="51282" sz="975" spc="172">
                <a:solidFill>
                  <a:srgbClr val="BA2A2A"/>
                </a:solidFill>
                <a:latin typeface="Arial"/>
                <a:cs typeface="Arial"/>
              </a:rPr>
              <a:t> </a:t>
            </a:r>
            <a:r>
              <a:rPr dirty="0" sz="1500" spc="125">
                <a:solidFill>
                  <a:srgbClr val="BF3B3B"/>
                </a:solidFill>
                <a:latin typeface="Arial"/>
                <a:cs typeface="Arial"/>
              </a:rPr>
              <a:t>user</a:t>
            </a:r>
            <a:r>
              <a:rPr dirty="0" baseline="51282" sz="975" spc="187">
                <a:solidFill>
                  <a:srgbClr val="BF3B3B"/>
                </a:solidFill>
                <a:latin typeface="Arial"/>
                <a:cs typeface="Arial"/>
              </a:rPr>
              <a:t>11</a:t>
            </a:r>
            <a:r>
              <a:rPr dirty="0" sz="650" spc="125">
                <a:solidFill>
                  <a:srgbClr val="363636"/>
                </a:solidFill>
                <a:latin typeface="Arial"/>
                <a:cs typeface="Arial"/>
              </a:rPr>
              <a:t>,</a:t>
            </a:r>
            <a:r>
              <a:rPr dirty="0" sz="650" spc="434">
                <a:solidFill>
                  <a:srgbClr val="363636"/>
                </a:solidFill>
                <a:latin typeface="Arial"/>
                <a:cs typeface="Arial"/>
              </a:rPr>
              <a:t> </a:t>
            </a:r>
            <a:r>
              <a:rPr dirty="0" baseline="51282" sz="975" spc="247">
                <a:solidFill>
                  <a:srgbClr val="BF3B3B"/>
                </a:solidFill>
                <a:latin typeface="Arial"/>
                <a:cs typeface="Arial"/>
              </a:rPr>
              <a:t>11</a:t>
            </a:r>
            <a:r>
              <a:rPr dirty="0" sz="1500" spc="165">
                <a:solidFill>
                  <a:srgbClr val="BF3B3B"/>
                </a:solidFill>
                <a:latin typeface="Arial"/>
                <a:cs typeface="Arial"/>
              </a:rPr>
              <a:t>content"</a:t>
            </a:r>
            <a:r>
              <a:rPr dirty="0" sz="1500" spc="165">
                <a:solidFill>
                  <a:srgbClr val="363636"/>
                </a:solidFill>
                <a:latin typeface="Arial"/>
                <a:cs typeface="Arial"/>
              </a:rPr>
              <a:t>:</a:t>
            </a:r>
            <a:endParaRPr sz="1500">
              <a:latin typeface="Arial"/>
              <a:cs typeface="Arial"/>
            </a:endParaRPr>
          </a:p>
        </p:txBody>
      </p:sp>
      <p:sp>
        <p:nvSpPr>
          <p:cNvPr id="35" name="object 35" descr=""/>
          <p:cNvSpPr txBox="1"/>
          <p:nvPr/>
        </p:nvSpPr>
        <p:spPr>
          <a:xfrm>
            <a:off x="7649625" y="8132327"/>
            <a:ext cx="906144" cy="254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140">
                <a:solidFill>
                  <a:srgbClr val="363636"/>
                </a:solidFill>
                <a:latin typeface="Arial"/>
                <a:cs typeface="Arial"/>
              </a:rPr>
              <a:t>prompt</a:t>
            </a:r>
            <a:r>
              <a:rPr dirty="0" sz="1500" spc="140">
                <a:solidFill>
                  <a:srgbClr val="A0A182"/>
                </a:solidFill>
                <a:latin typeface="Arial"/>
                <a:cs typeface="Arial"/>
              </a:rPr>
              <a:t>}</a:t>
            </a:r>
            <a:r>
              <a:rPr dirty="0" sz="1500" spc="140">
                <a:solidFill>
                  <a:srgbClr val="363636"/>
                </a:solidFill>
                <a:latin typeface="Arial"/>
                <a:cs typeface="Arial"/>
              </a:rPr>
              <a:t>)</a:t>
            </a:r>
            <a:endParaRPr sz="1500">
              <a:latin typeface="Arial"/>
              <a:cs typeface="Arial"/>
            </a:endParaRPr>
          </a:p>
        </p:txBody>
      </p:sp>
      <p:sp>
        <p:nvSpPr>
          <p:cNvPr id="36" name="object 36" descr=""/>
          <p:cNvSpPr txBox="1"/>
          <p:nvPr/>
        </p:nvSpPr>
        <p:spPr>
          <a:xfrm>
            <a:off x="2243091" y="8616293"/>
            <a:ext cx="4620260" cy="1604645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marL="51435" marR="30480" indent="1270">
              <a:lnSpc>
                <a:spcPts val="2060"/>
              </a:lnSpc>
              <a:spcBef>
                <a:spcPts val="254"/>
              </a:spcBef>
            </a:pPr>
            <a:r>
              <a:rPr dirty="0" sz="1800" spc="-95">
                <a:solidFill>
                  <a:srgbClr val="494949"/>
                </a:solidFill>
                <a:latin typeface="Courier New"/>
                <a:cs typeface="Courier New"/>
              </a:rPr>
              <a:t>response</a:t>
            </a:r>
            <a:r>
              <a:rPr dirty="0" sz="1800" spc="-95">
                <a:solidFill>
                  <a:srgbClr val="B13BFB"/>
                </a:solidFill>
                <a:latin typeface="Courier New"/>
                <a:cs typeface="Courier New"/>
              </a:rPr>
              <a:t>=</a:t>
            </a:r>
            <a:r>
              <a:rPr dirty="0" sz="1800" spc="-420">
                <a:solidFill>
                  <a:srgbClr val="B13BFB"/>
                </a:solidFill>
                <a:latin typeface="Courier New"/>
                <a:cs typeface="Courier New"/>
              </a:rPr>
              <a:t> </a:t>
            </a:r>
            <a:r>
              <a:rPr dirty="0" sz="1800" spc="-180">
                <a:solidFill>
                  <a:srgbClr val="363636"/>
                </a:solidFill>
                <a:latin typeface="Courier New"/>
                <a:cs typeface="Courier New"/>
              </a:rPr>
              <a:t>openai.</a:t>
            </a:r>
            <a:r>
              <a:rPr dirty="0" sz="1800" spc="-180">
                <a:solidFill>
                  <a:srgbClr val="2464AF"/>
                </a:solidFill>
                <a:latin typeface="Courier New"/>
                <a:cs typeface="Courier New"/>
              </a:rPr>
              <a:t>Cha</a:t>
            </a:r>
            <a:r>
              <a:rPr dirty="0" sz="1800" spc="-180">
                <a:solidFill>
                  <a:srgbClr val="4285C1"/>
                </a:solidFill>
                <a:latin typeface="Courier New"/>
                <a:cs typeface="Courier New"/>
              </a:rPr>
              <a:t>t</a:t>
            </a:r>
            <a:r>
              <a:rPr dirty="0" sz="1800" spc="-180">
                <a:solidFill>
                  <a:srgbClr val="2464AF"/>
                </a:solidFill>
                <a:latin typeface="Courier New"/>
                <a:cs typeface="Courier New"/>
              </a:rPr>
              <a:t>Completion</a:t>
            </a:r>
            <a:r>
              <a:rPr dirty="0" sz="1800" spc="-180">
                <a:solidFill>
                  <a:srgbClr val="363636"/>
                </a:solidFill>
                <a:latin typeface="Courier New"/>
                <a:cs typeface="Courier New"/>
              </a:rPr>
              <a:t>.</a:t>
            </a:r>
            <a:r>
              <a:rPr dirty="0" sz="1800" spc="-180">
                <a:solidFill>
                  <a:srgbClr val="2464AF"/>
                </a:solidFill>
                <a:latin typeface="Courier New"/>
                <a:cs typeface="Courier New"/>
              </a:rPr>
              <a:t>create</a:t>
            </a:r>
            <a:r>
              <a:rPr dirty="0" sz="1800" spc="-180">
                <a:solidFill>
                  <a:srgbClr val="363636"/>
                </a:solidFill>
                <a:latin typeface="Courier New"/>
                <a:cs typeface="Courier New"/>
              </a:rPr>
              <a:t>( </a:t>
            </a:r>
            <a:r>
              <a:rPr dirty="0" sz="1800" spc="-165">
                <a:solidFill>
                  <a:srgbClr val="363636"/>
                </a:solidFill>
                <a:latin typeface="Courier New"/>
                <a:cs typeface="Courier New"/>
              </a:rPr>
              <a:t>model</a:t>
            </a:r>
            <a:r>
              <a:rPr dirty="0" sz="1800" spc="-165">
                <a:solidFill>
                  <a:srgbClr val="B13BFB"/>
                </a:solidFill>
                <a:latin typeface="Courier New"/>
                <a:cs typeface="Courier New"/>
              </a:rPr>
              <a:t>=</a:t>
            </a:r>
            <a:r>
              <a:rPr dirty="0" baseline="47619" sz="1050" spc="-247">
                <a:solidFill>
                  <a:srgbClr val="BF3B3B"/>
                </a:solidFill>
                <a:latin typeface="Times New Roman"/>
                <a:cs typeface="Times New Roman"/>
              </a:rPr>
              <a:t>11</a:t>
            </a:r>
            <a:r>
              <a:rPr dirty="0" sz="1800" spc="-165">
                <a:solidFill>
                  <a:srgbClr val="BF3B3B"/>
                </a:solidFill>
                <a:latin typeface="Courier New"/>
                <a:cs typeface="Courier New"/>
              </a:rPr>
              <a:t>gpt-</a:t>
            </a:r>
            <a:r>
              <a:rPr dirty="0" sz="1800" spc="-220">
                <a:solidFill>
                  <a:srgbClr val="BF3B3B"/>
                </a:solidFill>
                <a:latin typeface="Courier New"/>
                <a:cs typeface="Courier New"/>
              </a:rPr>
              <a:t>3.5-</a:t>
            </a:r>
            <a:r>
              <a:rPr dirty="0" sz="1800" spc="-10">
                <a:solidFill>
                  <a:srgbClr val="BF3B3B"/>
                </a:solidFill>
                <a:latin typeface="Courier New"/>
                <a:cs typeface="Courier New"/>
              </a:rPr>
              <a:t>turbo</a:t>
            </a:r>
            <a:r>
              <a:rPr dirty="0" baseline="47619" sz="1050" spc="-15">
                <a:solidFill>
                  <a:srgbClr val="BF3B3B"/>
                </a:solidFill>
                <a:latin typeface="Times New Roman"/>
                <a:cs typeface="Times New Roman"/>
              </a:rPr>
              <a:t>11</a:t>
            </a:r>
            <a:r>
              <a:rPr dirty="0" sz="700" spc="-10">
                <a:solidFill>
                  <a:srgbClr val="363636"/>
                </a:solidFill>
                <a:latin typeface="Times New Roman"/>
                <a:cs typeface="Times New Roman"/>
              </a:rPr>
              <a:t>,</a:t>
            </a:r>
            <a:endParaRPr sz="700">
              <a:latin typeface="Times New Roman"/>
              <a:cs typeface="Times New Roman"/>
            </a:endParaRPr>
          </a:p>
          <a:p>
            <a:pPr marL="51435">
              <a:lnSpc>
                <a:spcPts val="1945"/>
              </a:lnSpc>
            </a:pPr>
            <a:r>
              <a:rPr dirty="0" sz="1800" spc="-90">
                <a:solidFill>
                  <a:srgbClr val="363636"/>
                </a:solidFill>
                <a:latin typeface="Courier New"/>
                <a:cs typeface="Courier New"/>
              </a:rPr>
              <a:t>messages</a:t>
            </a:r>
            <a:r>
              <a:rPr dirty="0" sz="1800" spc="-90">
                <a:solidFill>
                  <a:srgbClr val="B13BFB"/>
                </a:solidFill>
                <a:latin typeface="Courier New"/>
                <a:cs typeface="Courier New"/>
              </a:rPr>
              <a:t>=</a:t>
            </a:r>
            <a:r>
              <a:rPr dirty="0" sz="1800" spc="-375">
                <a:solidFill>
                  <a:srgbClr val="B13BFB"/>
                </a:solidFill>
                <a:latin typeface="Courier New"/>
                <a:cs typeface="Courier New"/>
              </a:rPr>
              <a:t> </a:t>
            </a:r>
            <a:r>
              <a:rPr dirty="0" sz="1800" spc="-130">
                <a:solidFill>
                  <a:srgbClr val="363636"/>
                </a:solidFill>
                <a:latin typeface="Courier New"/>
                <a:cs typeface="Courier New"/>
              </a:rPr>
              <a:t>chat_messages,</a:t>
            </a:r>
            <a:endParaRPr sz="1800">
              <a:latin typeface="Courier New"/>
              <a:cs typeface="Courier New"/>
            </a:endParaRPr>
          </a:p>
          <a:p>
            <a:pPr marL="38100">
              <a:lnSpc>
                <a:spcPts val="2110"/>
              </a:lnSpc>
            </a:pPr>
            <a:r>
              <a:rPr dirty="0" sz="1800" spc="-120">
                <a:solidFill>
                  <a:srgbClr val="363636"/>
                </a:solidFill>
                <a:latin typeface="Courier New"/>
                <a:cs typeface="Courier New"/>
              </a:rPr>
              <a:t>temperature</a:t>
            </a:r>
            <a:r>
              <a:rPr dirty="0" sz="1800" spc="-120">
                <a:solidFill>
                  <a:srgbClr val="B13BFB"/>
                </a:solidFill>
                <a:latin typeface="Courier New"/>
                <a:cs typeface="Courier New"/>
              </a:rPr>
              <a:t>=</a:t>
            </a:r>
            <a:r>
              <a:rPr dirty="0" sz="1800" spc="-120">
                <a:solidFill>
                  <a:srgbClr val="348918"/>
                </a:solidFill>
                <a:latin typeface="Courier New"/>
                <a:cs typeface="Courier New"/>
              </a:rPr>
              <a:t>0.7</a:t>
            </a:r>
            <a:endParaRPr sz="1800">
              <a:latin typeface="Courier New"/>
              <a:cs typeface="Courier New"/>
            </a:endParaRPr>
          </a:p>
          <a:p>
            <a:pPr marL="67945">
              <a:lnSpc>
                <a:spcPct val="100000"/>
              </a:lnSpc>
              <a:spcBef>
                <a:spcPts val="185"/>
              </a:spcBef>
            </a:pPr>
            <a:r>
              <a:rPr dirty="0" sz="1400" spc="-50">
                <a:solidFill>
                  <a:srgbClr val="363636"/>
                </a:solidFill>
                <a:latin typeface="Arial"/>
                <a:cs typeface="Arial"/>
              </a:rPr>
              <a:t>}</a:t>
            </a:r>
            <a:endParaRPr sz="1400">
              <a:latin typeface="Arial"/>
              <a:cs typeface="Arial"/>
            </a:endParaRPr>
          </a:p>
          <a:p>
            <a:pPr marL="43180">
              <a:lnSpc>
                <a:spcPct val="100000"/>
              </a:lnSpc>
              <a:spcBef>
                <a:spcPts val="135"/>
              </a:spcBef>
            </a:pPr>
            <a:r>
              <a:rPr dirty="0" sz="1400" spc="50">
                <a:solidFill>
                  <a:srgbClr val="4D8787"/>
                </a:solidFill>
                <a:latin typeface="Arial"/>
                <a:cs typeface="Arial"/>
              </a:rPr>
              <a:t>#</a:t>
            </a:r>
            <a:r>
              <a:rPr dirty="0" sz="1400" spc="385">
                <a:solidFill>
                  <a:srgbClr val="4D8787"/>
                </a:solidFill>
                <a:latin typeface="Arial"/>
                <a:cs typeface="Arial"/>
              </a:rPr>
              <a:t> </a:t>
            </a:r>
            <a:r>
              <a:rPr dirty="0" sz="1750" spc="-180" b="1" i="1">
                <a:solidFill>
                  <a:srgbClr val="4D8787"/>
                </a:solidFill>
                <a:latin typeface="Courier New"/>
                <a:cs typeface="Courier New"/>
              </a:rPr>
              <a:t>Append</a:t>
            </a:r>
            <a:r>
              <a:rPr dirty="0" sz="1750" spc="-165" b="1" i="1">
                <a:solidFill>
                  <a:srgbClr val="4D8787"/>
                </a:solidFill>
                <a:latin typeface="Courier New"/>
                <a:cs typeface="Courier New"/>
              </a:rPr>
              <a:t> </a:t>
            </a:r>
            <a:r>
              <a:rPr dirty="0" sz="1750" spc="-135" b="1" i="1">
                <a:solidFill>
                  <a:srgbClr val="4D8787"/>
                </a:solidFill>
                <a:latin typeface="Courier New"/>
                <a:cs typeface="Courier New"/>
              </a:rPr>
              <a:t>the</a:t>
            </a:r>
            <a:r>
              <a:rPr dirty="0" sz="1750" spc="-25" b="1" i="1">
                <a:solidFill>
                  <a:srgbClr val="4D8787"/>
                </a:solidFill>
                <a:latin typeface="Courier New"/>
                <a:cs typeface="Courier New"/>
              </a:rPr>
              <a:t> </a:t>
            </a:r>
            <a:r>
              <a:rPr dirty="0" sz="1750" spc="-200" b="1" i="1">
                <a:solidFill>
                  <a:srgbClr val="4D8787"/>
                </a:solidFill>
                <a:latin typeface="Courier New"/>
                <a:cs typeface="Courier New"/>
              </a:rPr>
              <a:t>response</a:t>
            </a:r>
            <a:r>
              <a:rPr dirty="0" sz="1750" spc="-170" b="1" i="1">
                <a:solidFill>
                  <a:srgbClr val="4D8787"/>
                </a:solidFill>
                <a:latin typeface="Courier New"/>
                <a:cs typeface="Courier New"/>
              </a:rPr>
              <a:t> </a:t>
            </a:r>
            <a:r>
              <a:rPr dirty="0" sz="1750" spc="-135" b="1" i="1">
                <a:solidFill>
                  <a:srgbClr val="4D8787"/>
                </a:solidFill>
                <a:latin typeface="Courier New"/>
                <a:cs typeface="Courier New"/>
              </a:rPr>
              <a:t>to</a:t>
            </a:r>
            <a:r>
              <a:rPr dirty="0" sz="1750" spc="-80" b="1" i="1">
                <a:solidFill>
                  <a:srgbClr val="4D8787"/>
                </a:solidFill>
                <a:latin typeface="Courier New"/>
                <a:cs typeface="Courier New"/>
              </a:rPr>
              <a:t> </a:t>
            </a:r>
            <a:r>
              <a:rPr dirty="0" sz="1750" spc="-90" b="1" i="1">
                <a:solidFill>
                  <a:srgbClr val="4D8787"/>
                </a:solidFill>
                <a:latin typeface="Courier New"/>
                <a:cs typeface="Courier New"/>
              </a:rPr>
              <a:t>messages</a:t>
            </a:r>
            <a:endParaRPr sz="175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536" y="0"/>
            <a:ext cx="18068925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1525" y="4592828"/>
            <a:ext cx="14828519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-540">
                <a:solidFill>
                  <a:srgbClr val="130F25"/>
                </a:solidFill>
              </a:rPr>
              <a:t>Thank</a:t>
            </a:r>
            <a:r>
              <a:rPr dirty="0" sz="6000" spc="-395">
                <a:solidFill>
                  <a:srgbClr val="130F25"/>
                </a:solidFill>
              </a:rPr>
              <a:t> </a:t>
            </a:r>
            <a:r>
              <a:rPr dirty="0" sz="6000" spc="-570">
                <a:solidFill>
                  <a:srgbClr val="130F25"/>
                </a:solidFill>
              </a:rPr>
              <a:t>You...</a:t>
            </a:r>
            <a:r>
              <a:rPr dirty="0" sz="6000" spc="-390">
                <a:solidFill>
                  <a:srgbClr val="130F25"/>
                </a:solidFill>
              </a:rPr>
              <a:t> </a:t>
            </a:r>
            <a:r>
              <a:rPr dirty="0" sz="6000" spc="-400">
                <a:solidFill>
                  <a:srgbClr val="130F25"/>
                </a:solidFill>
              </a:rPr>
              <a:t>And</a:t>
            </a:r>
            <a:r>
              <a:rPr dirty="0" sz="6000" spc="-395">
                <a:solidFill>
                  <a:srgbClr val="130F25"/>
                </a:solidFill>
              </a:rPr>
              <a:t> </a:t>
            </a:r>
            <a:r>
              <a:rPr dirty="0" sz="6000" spc="-440">
                <a:solidFill>
                  <a:srgbClr val="130F25"/>
                </a:solidFill>
              </a:rPr>
              <a:t>Welcome</a:t>
            </a:r>
            <a:r>
              <a:rPr dirty="0" sz="6000" spc="-390">
                <a:solidFill>
                  <a:srgbClr val="130F25"/>
                </a:solidFill>
              </a:rPr>
              <a:t> </a:t>
            </a:r>
            <a:r>
              <a:rPr dirty="0" sz="6000" spc="-280">
                <a:solidFill>
                  <a:srgbClr val="130F25"/>
                </a:solidFill>
              </a:rPr>
              <a:t>to</a:t>
            </a:r>
            <a:r>
              <a:rPr dirty="0" sz="6000" spc="-395">
                <a:solidFill>
                  <a:srgbClr val="130F25"/>
                </a:solidFill>
              </a:rPr>
              <a:t> </a:t>
            </a:r>
            <a:r>
              <a:rPr dirty="0" sz="6000" spc="-295">
                <a:solidFill>
                  <a:srgbClr val="130F25"/>
                </a:solidFill>
              </a:rPr>
              <a:t>the</a:t>
            </a:r>
            <a:r>
              <a:rPr dirty="0" sz="6000" spc="-390">
                <a:solidFill>
                  <a:srgbClr val="130F25"/>
                </a:solidFill>
              </a:rPr>
              <a:t> </a:t>
            </a:r>
            <a:r>
              <a:rPr dirty="0" sz="6000" spc="-355">
                <a:solidFill>
                  <a:srgbClr val="130F25"/>
                </a:solidFill>
              </a:rPr>
              <a:t>Future</a:t>
            </a:r>
            <a:endParaRPr sz="6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A3FE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9779951" y="3902964"/>
            <a:ext cx="6798309" cy="2092325"/>
          </a:xfrm>
          <a:prstGeom prst="rect">
            <a:avLst/>
          </a:prstGeom>
        </p:spPr>
        <p:txBody>
          <a:bodyPr wrap="square" lIns="0" tIns="31750" rIns="0" bIns="0" rtlCol="0" vert="horz">
            <a:spAutoFit/>
          </a:bodyPr>
          <a:lstStyle/>
          <a:p>
            <a:pPr marL="12700" marR="5080">
              <a:lnSpc>
                <a:spcPts val="8109"/>
              </a:lnSpc>
              <a:spcBef>
                <a:spcPts val="250"/>
              </a:spcBef>
            </a:pPr>
            <a:r>
              <a:rPr dirty="0" sz="6800" spc="-380">
                <a:solidFill>
                  <a:srgbClr val="FFFFFF"/>
                </a:solidFill>
                <a:latin typeface="Arial Black"/>
                <a:cs typeface="Arial Black"/>
              </a:rPr>
              <a:t>“What</a:t>
            </a:r>
            <a:r>
              <a:rPr dirty="0" sz="6800" spc="-47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800" spc="-380">
                <a:solidFill>
                  <a:srgbClr val="FFFFFF"/>
                </a:solidFill>
                <a:latin typeface="Arial Black"/>
                <a:cs typeface="Arial Black"/>
              </a:rPr>
              <a:t>you</a:t>
            </a:r>
            <a:r>
              <a:rPr dirty="0" sz="6800" spc="-4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800" spc="-530">
                <a:solidFill>
                  <a:srgbClr val="FFFFFF"/>
                </a:solidFill>
                <a:latin typeface="Arial Black"/>
                <a:cs typeface="Arial Black"/>
              </a:rPr>
              <a:t>learn </a:t>
            </a:r>
            <a:r>
              <a:rPr dirty="0" sz="6800" spc="-560">
                <a:solidFill>
                  <a:srgbClr val="FFFFFF"/>
                </a:solidFill>
                <a:latin typeface="Arial Black"/>
                <a:cs typeface="Arial Black"/>
              </a:rPr>
              <a:t>is</a:t>
            </a:r>
            <a:r>
              <a:rPr dirty="0" sz="6800" spc="-48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800" spc="-450">
                <a:solidFill>
                  <a:srgbClr val="FFFFFF"/>
                </a:solidFill>
                <a:latin typeface="Arial Black"/>
                <a:cs typeface="Arial Black"/>
              </a:rPr>
              <a:t>yours</a:t>
            </a:r>
            <a:r>
              <a:rPr dirty="0" sz="6800" spc="-484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800" spc="-285">
                <a:solidFill>
                  <a:srgbClr val="FFFFFF"/>
                </a:solidFill>
                <a:latin typeface="Arial Black"/>
                <a:cs typeface="Arial Black"/>
              </a:rPr>
              <a:t>for</a:t>
            </a:r>
            <a:r>
              <a:rPr dirty="0" sz="6800" spc="-4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6800" spc="-430">
                <a:solidFill>
                  <a:srgbClr val="FFFFFF"/>
                </a:solidFill>
                <a:latin typeface="Arial Black"/>
                <a:cs typeface="Arial Black"/>
              </a:rPr>
              <a:t>life.”</a:t>
            </a:r>
            <a:endParaRPr sz="6800">
              <a:latin typeface="Arial Black"/>
              <a:cs typeface="Arial Black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226535" y="2488733"/>
            <a:ext cx="4990166" cy="4978400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795145">
              <a:lnSpc>
                <a:spcPct val="100000"/>
              </a:lnSpc>
              <a:spcBef>
                <a:spcPts val="100"/>
              </a:spcBef>
            </a:pPr>
            <a:r>
              <a:rPr dirty="0" spc="-690"/>
              <a:t>Thanks</a:t>
            </a:r>
            <a:r>
              <a:rPr dirty="0" spc="-484"/>
              <a:t> </a:t>
            </a:r>
            <a:r>
              <a:rPr dirty="0" spc="-280"/>
              <a:t>for</a:t>
            </a:r>
            <a:r>
              <a:rPr dirty="0" spc="-484"/>
              <a:t> </a:t>
            </a:r>
            <a:r>
              <a:rPr dirty="0" spc="-505"/>
              <a:t>watching!</a:t>
            </a:r>
          </a:p>
        </p:txBody>
      </p:sp>
      <p:sp>
        <p:nvSpPr>
          <p:cNvPr id="9" name="object 9" descr=""/>
          <p:cNvSpPr txBox="1"/>
          <p:nvPr/>
        </p:nvSpPr>
        <p:spPr>
          <a:xfrm>
            <a:off x="2276250" y="7772400"/>
            <a:ext cx="14396719" cy="188213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146300">
              <a:lnSpc>
                <a:spcPct val="100000"/>
              </a:lnSpc>
              <a:spcBef>
                <a:spcPts val="100"/>
              </a:spcBef>
            </a:pPr>
            <a:r>
              <a:rPr dirty="0" sz="4100" spc="-425">
                <a:solidFill>
                  <a:srgbClr val="FFFFFF"/>
                </a:solidFill>
                <a:latin typeface="Arial Black"/>
                <a:cs typeface="Arial Black"/>
              </a:rPr>
              <a:t>Xavier</a:t>
            </a:r>
            <a:r>
              <a:rPr dirty="0" sz="4100" spc="-32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100" spc="-355">
                <a:solidFill>
                  <a:srgbClr val="FFFFFF"/>
                </a:solidFill>
                <a:latin typeface="Arial Black"/>
                <a:cs typeface="Arial Black"/>
              </a:rPr>
              <a:t>Morera</a:t>
            </a:r>
            <a:endParaRPr sz="41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4775"/>
              </a:spcBef>
            </a:pPr>
            <a:r>
              <a:rPr dirty="0" sz="4100" spc="-470">
                <a:solidFill>
                  <a:srgbClr val="FFFFFF"/>
                </a:solidFill>
                <a:latin typeface="Arial Black"/>
                <a:cs typeface="Arial Black"/>
                <a:hlinkClick r:id="rId5"/>
              </a:rPr>
              <a:t>www.lupo.ai</a:t>
            </a:r>
            <a:r>
              <a:rPr dirty="0" sz="4100" spc="-2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100" spc="600">
                <a:solidFill>
                  <a:srgbClr val="FFFFFF"/>
                </a:solidFill>
                <a:latin typeface="Arial Black"/>
                <a:cs typeface="Arial Black"/>
              </a:rPr>
              <a:t>/</a:t>
            </a:r>
            <a:r>
              <a:rPr dirty="0" sz="4100" spc="-29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100" spc="-430">
                <a:solidFill>
                  <a:srgbClr val="FFFFFF"/>
                </a:solidFill>
                <a:latin typeface="Arial Black"/>
                <a:cs typeface="Arial Black"/>
                <a:hlinkClick r:id="rId6"/>
              </a:rPr>
              <a:t>www.bigdatainc.org</a:t>
            </a:r>
            <a:r>
              <a:rPr dirty="0" sz="4100" spc="-31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100" spc="600">
                <a:solidFill>
                  <a:srgbClr val="FFFFFF"/>
                </a:solidFill>
                <a:latin typeface="Arial Black"/>
                <a:cs typeface="Arial Black"/>
              </a:rPr>
              <a:t>/</a:t>
            </a:r>
            <a:r>
              <a:rPr dirty="0" sz="4100" spc="-29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100" spc="-484">
                <a:solidFill>
                  <a:srgbClr val="FFFFFF"/>
                </a:solidFill>
                <a:latin typeface="Arial Black"/>
                <a:cs typeface="Arial Black"/>
                <a:hlinkClick r:id="rId7"/>
              </a:rPr>
              <a:t>www.xaviermorera.com</a:t>
            </a:r>
            <a:endParaRPr sz="41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A3FE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1536064" y="1709419"/>
            <a:ext cx="13691869" cy="4963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335915">
              <a:lnSpc>
                <a:spcPct val="100000"/>
              </a:lnSpc>
              <a:spcBef>
                <a:spcPts val="100"/>
              </a:spcBef>
            </a:pPr>
            <a:r>
              <a:rPr dirty="0" sz="5400" spc="-445">
                <a:solidFill>
                  <a:srgbClr val="FFFFFF"/>
                </a:solidFill>
                <a:latin typeface="Arial Black"/>
                <a:cs typeface="Arial Black"/>
              </a:rPr>
              <a:t>LLMs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20">
                <a:solidFill>
                  <a:srgbClr val="FFFFFF"/>
                </a:solidFill>
                <a:latin typeface="Arial Black"/>
                <a:cs typeface="Arial Black"/>
              </a:rPr>
              <a:t>are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345">
                <a:solidFill>
                  <a:srgbClr val="FFFFFF"/>
                </a:solidFill>
                <a:latin typeface="Arial Black"/>
                <a:cs typeface="Arial Black"/>
              </a:rPr>
              <a:t>here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270">
                <a:solidFill>
                  <a:srgbClr val="FFFFFF"/>
                </a:solidFill>
                <a:latin typeface="Arial Black"/>
                <a:cs typeface="Arial Black"/>
              </a:rPr>
              <a:t>to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325">
                <a:solidFill>
                  <a:srgbClr val="FFFFFF"/>
                </a:solidFill>
                <a:latin typeface="Arial Black"/>
                <a:cs typeface="Arial Black"/>
              </a:rPr>
              <a:t>perform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580">
                <a:solidFill>
                  <a:srgbClr val="FFFFFF"/>
                </a:solidFill>
                <a:latin typeface="Arial Black"/>
                <a:cs typeface="Arial Black"/>
              </a:rPr>
              <a:t>a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30">
                <a:solidFill>
                  <a:srgbClr val="FFFFFF"/>
                </a:solidFill>
                <a:latin typeface="Arial Black"/>
                <a:cs typeface="Arial Black"/>
              </a:rPr>
              <a:t>whole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30">
                <a:solidFill>
                  <a:srgbClr val="FFFFFF"/>
                </a:solidFill>
                <a:latin typeface="Arial Black"/>
                <a:cs typeface="Arial Black"/>
              </a:rPr>
              <a:t>series </a:t>
            </a:r>
            <a:r>
              <a:rPr dirty="0" sz="5400" spc="-180">
                <a:solidFill>
                  <a:srgbClr val="FFFFFF"/>
                </a:solidFill>
                <a:latin typeface="Arial Black"/>
                <a:cs typeface="Arial Black"/>
              </a:rPr>
              <a:t>of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520">
                <a:solidFill>
                  <a:srgbClr val="FFFFFF"/>
                </a:solidFill>
                <a:latin typeface="Arial Black"/>
                <a:cs typeface="Arial Black"/>
              </a:rPr>
              <a:t>tasks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00">
                <a:solidFill>
                  <a:srgbClr val="FFFFFF"/>
                </a:solidFill>
                <a:latin typeface="Arial Black"/>
                <a:cs typeface="Arial Black"/>
              </a:rPr>
              <a:t>close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270">
                <a:solidFill>
                  <a:srgbClr val="FFFFFF"/>
                </a:solidFill>
                <a:latin typeface="Arial Black"/>
                <a:cs typeface="Arial Black"/>
              </a:rPr>
              <a:t>to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30">
                <a:solidFill>
                  <a:srgbClr val="FFFFFF"/>
                </a:solidFill>
                <a:latin typeface="Arial Black"/>
                <a:cs typeface="Arial Black"/>
              </a:rPr>
              <a:t>human</a:t>
            </a:r>
            <a:r>
              <a:rPr dirty="0" sz="5400" spc="-35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385">
                <a:solidFill>
                  <a:srgbClr val="FFFFFF"/>
                </a:solidFill>
                <a:latin typeface="Arial Black"/>
                <a:cs typeface="Arial Black"/>
              </a:rPr>
              <a:t>level.</a:t>
            </a:r>
            <a:endParaRPr sz="5400">
              <a:latin typeface="Arial Black"/>
              <a:cs typeface="Arial Black"/>
            </a:endParaRPr>
          </a:p>
          <a:p>
            <a:pPr marL="12700" marR="5080">
              <a:lnSpc>
                <a:spcPct val="100400"/>
              </a:lnSpc>
              <a:spcBef>
                <a:spcPts val="6405"/>
              </a:spcBef>
            </a:pPr>
            <a:r>
              <a:rPr dirty="0" sz="5400" spc="-390">
                <a:solidFill>
                  <a:srgbClr val="FFFFFF"/>
                </a:solidFill>
                <a:latin typeface="Arial Black"/>
                <a:cs typeface="Arial Black"/>
              </a:rPr>
              <a:t>Things</a:t>
            </a:r>
            <a:r>
              <a:rPr dirty="0" sz="5400" spc="-37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310">
                <a:solidFill>
                  <a:srgbClr val="FFFFFF"/>
                </a:solidFill>
                <a:latin typeface="Arial Black"/>
                <a:cs typeface="Arial Black"/>
              </a:rPr>
              <a:t>that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365">
                <a:solidFill>
                  <a:srgbClr val="FFFFFF"/>
                </a:solidFill>
                <a:latin typeface="Arial Black"/>
                <a:cs typeface="Arial Black"/>
              </a:rPr>
              <a:t>used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270">
                <a:solidFill>
                  <a:srgbClr val="FFFFFF"/>
                </a:solidFill>
                <a:latin typeface="Arial Black"/>
                <a:cs typeface="Arial Black"/>
              </a:rPr>
              <a:t>to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95">
                <a:solidFill>
                  <a:srgbClr val="FFFFFF"/>
                </a:solidFill>
                <a:latin typeface="Arial Black"/>
                <a:cs typeface="Arial Black"/>
              </a:rPr>
              <a:t>take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580">
                <a:solidFill>
                  <a:srgbClr val="FFFFFF"/>
                </a:solidFill>
                <a:latin typeface="Arial Black"/>
                <a:cs typeface="Arial Black"/>
              </a:rPr>
              <a:t>a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275">
                <a:solidFill>
                  <a:srgbClr val="FFFFFF"/>
                </a:solidFill>
                <a:latin typeface="Arial Black"/>
                <a:cs typeface="Arial Black"/>
              </a:rPr>
              <a:t>lot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175">
                <a:solidFill>
                  <a:srgbClr val="FFFFFF"/>
                </a:solidFill>
                <a:latin typeface="Arial Black"/>
                <a:cs typeface="Arial Black"/>
              </a:rPr>
              <a:t>of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00">
                <a:solidFill>
                  <a:srgbClr val="FFFFFF"/>
                </a:solidFill>
                <a:latin typeface="Arial Black"/>
                <a:cs typeface="Arial Black"/>
              </a:rPr>
              <a:t>time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65">
                <a:solidFill>
                  <a:srgbClr val="FFFFFF"/>
                </a:solidFill>
                <a:latin typeface="Arial Black"/>
                <a:cs typeface="Arial Black"/>
              </a:rPr>
              <a:t>can </a:t>
            </a:r>
            <a:r>
              <a:rPr dirty="0" sz="5400" spc="-450">
                <a:solidFill>
                  <a:srgbClr val="FFFFFF"/>
                </a:solidFill>
                <a:latin typeface="Arial Black"/>
                <a:cs typeface="Arial Black"/>
              </a:rPr>
              <a:t>now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305">
                <a:solidFill>
                  <a:srgbClr val="FFFFFF"/>
                </a:solidFill>
                <a:latin typeface="Arial Black"/>
                <a:cs typeface="Arial Black"/>
              </a:rPr>
              <a:t>be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315">
                <a:solidFill>
                  <a:srgbClr val="FFFFFF"/>
                </a:solidFill>
                <a:latin typeface="Arial Black"/>
                <a:cs typeface="Arial Black"/>
              </a:rPr>
              <a:t>done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325">
                <a:solidFill>
                  <a:srgbClr val="FFFFFF"/>
                </a:solidFill>
                <a:latin typeface="Arial Black"/>
                <a:cs typeface="Arial Black"/>
              </a:rPr>
              <a:t>in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580">
                <a:solidFill>
                  <a:srgbClr val="FFFFFF"/>
                </a:solidFill>
                <a:latin typeface="Arial Black"/>
                <a:cs typeface="Arial Black"/>
              </a:rPr>
              <a:t>a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390">
                <a:solidFill>
                  <a:srgbClr val="FFFFFF"/>
                </a:solidFill>
                <a:latin typeface="Arial Black"/>
                <a:cs typeface="Arial Black"/>
              </a:rPr>
              <a:t>few</a:t>
            </a:r>
            <a:r>
              <a:rPr dirty="0" sz="5400" spc="-35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59">
                <a:solidFill>
                  <a:srgbClr val="FFFFFF"/>
                </a:solidFill>
                <a:latin typeface="Arial Black"/>
                <a:cs typeface="Arial Black"/>
              </a:rPr>
              <a:t>moments</a:t>
            </a:r>
            <a:r>
              <a:rPr dirty="0" sz="5400" spc="-3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00">
                <a:solidFill>
                  <a:srgbClr val="FFFFFF"/>
                </a:solidFill>
                <a:latin typeface="Arial Black"/>
                <a:cs typeface="Arial Black"/>
              </a:rPr>
              <a:t>with </a:t>
            </a:r>
            <a:r>
              <a:rPr dirty="0" sz="5400" spc="-320">
                <a:solidFill>
                  <a:srgbClr val="FFFFFF"/>
                </a:solidFill>
                <a:latin typeface="Arial Black"/>
                <a:cs typeface="Arial Black"/>
              </a:rPr>
              <a:t>outstanding</a:t>
            </a:r>
            <a:r>
              <a:rPr dirty="0" sz="5400" spc="-33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5400" spc="-400">
                <a:solidFill>
                  <a:srgbClr val="FFFFFF"/>
                </a:solidFill>
                <a:latin typeface="Arial Black"/>
                <a:cs typeface="Arial Black"/>
              </a:rPr>
              <a:t>results.</a:t>
            </a:r>
            <a:endParaRPr sz="54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FF1675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 descr="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1694179" y="1571243"/>
            <a:ext cx="14605000" cy="5892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400" spc="-405">
                <a:solidFill>
                  <a:srgbClr val="FFFFFF"/>
                </a:solidFill>
                <a:latin typeface="Arial Black"/>
                <a:cs typeface="Arial Black"/>
              </a:rPr>
              <a:t>All</a:t>
            </a:r>
            <a:r>
              <a:rPr dirty="0" sz="4400" spc="-31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459">
                <a:solidFill>
                  <a:srgbClr val="FFFFFF"/>
                </a:solidFill>
                <a:latin typeface="Arial Black"/>
                <a:cs typeface="Arial Black"/>
              </a:rPr>
              <a:t>Types</a:t>
            </a:r>
            <a:r>
              <a:rPr dirty="0" sz="4400" spc="-31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229">
                <a:solidFill>
                  <a:srgbClr val="FFFFFF"/>
                </a:solidFill>
                <a:latin typeface="Arial Black"/>
                <a:cs typeface="Arial Black"/>
              </a:rPr>
              <a:t>of</a:t>
            </a:r>
            <a:r>
              <a:rPr dirty="0" sz="4400" spc="-31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85">
                <a:solidFill>
                  <a:srgbClr val="FFFFFF"/>
                </a:solidFill>
                <a:latin typeface="Arial Black"/>
                <a:cs typeface="Arial Black"/>
              </a:rPr>
              <a:t>Applications</a:t>
            </a:r>
            <a:endParaRPr sz="4400">
              <a:latin typeface="Arial Black"/>
              <a:cs typeface="Arial Black"/>
            </a:endParaRPr>
          </a:p>
          <a:p>
            <a:pPr marL="12700" marR="5080">
              <a:lnSpc>
                <a:spcPct val="100099"/>
              </a:lnSpc>
              <a:spcBef>
                <a:spcPts val="3929"/>
              </a:spcBef>
            </a:pPr>
            <a:r>
              <a:rPr dirty="0" sz="4400" spc="-220">
                <a:solidFill>
                  <a:srgbClr val="FFFFFF"/>
                </a:solidFill>
                <a:latin typeface="Arial Black"/>
                <a:cs typeface="Arial Black"/>
              </a:rPr>
              <a:t>Content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280">
                <a:solidFill>
                  <a:srgbClr val="FFFFFF"/>
                </a:solidFill>
                <a:latin typeface="Arial Black"/>
                <a:cs typeface="Arial Black"/>
              </a:rPr>
              <a:t>Generation,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30">
                <a:solidFill>
                  <a:srgbClr val="FFFFFF"/>
                </a:solidFill>
                <a:latin typeface="Arial Black"/>
                <a:cs typeface="Arial Black"/>
              </a:rPr>
              <a:t>Language</a:t>
            </a:r>
            <a:r>
              <a:rPr dirty="0" sz="4400" spc="-27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55">
                <a:solidFill>
                  <a:srgbClr val="FFFFFF"/>
                </a:solidFill>
                <a:latin typeface="Arial Black"/>
                <a:cs typeface="Arial Black"/>
              </a:rPr>
              <a:t>Translation,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20">
                <a:solidFill>
                  <a:srgbClr val="FFFFFF"/>
                </a:solidFill>
                <a:latin typeface="Arial Black"/>
                <a:cs typeface="Arial Black"/>
              </a:rPr>
              <a:t>Code </a:t>
            </a:r>
            <a:r>
              <a:rPr dirty="0" sz="4400" spc="-285">
                <a:solidFill>
                  <a:srgbClr val="FFFFFF"/>
                </a:solidFill>
                <a:latin typeface="Arial Black"/>
                <a:cs typeface="Arial Black"/>
              </a:rPr>
              <a:t>Generation,</a:t>
            </a:r>
            <a:r>
              <a:rPr dirty="0" sz="4400" spc="-27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475">
                <a:solidFill>
                  <a:srgbClr val="FFFFFF"/>
                </a:solidFill>
                <a:latin typeface="Arial Black"/>
                <a:cs typeface="Arial Black"/>
              </a:rPr>
              <a:t>Text</a:t>
            </a:r>
            <a:r>
              <a:rPr dirty="0" sz="4400" spc="-27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60">
                <a:solidFill>
                  <a:srgbClr val="FFFFFF"/>
                </a:solidFill>
                <a:latin typeface="Arial Black"/>
                <a:cs typeface="Arial Black"/>
              </a:rPr>
              <a:t>Summarization,</a:t>
            </a:r>
            <a:r>
              <a:rPr dirty="0" sz="4400" spc="-27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270">
                <a:solidFill>
                  <a:srgbClr val="FFFFFF"/>
                </a:solidFill>
                <a:latin typeface="Arial Black"/>
                <a:cs typeface="Arial Black"/>
              </a:rPr>
              <a:t>Question </a:t>
            </a:r>
            <a:r>
              <a:rPr dirty="0" sz="4400" spc="-350">
                <a:solidFill>
                  <a:srgbClr val="FFFFFF"/>
                </a:solidFill>
                <a:latin typeface="Arial Black"/>
                <a:cs typeface="Arial Black"/>
              </a:rPr>
              <a:t>Answering, </a:t>
            </a:r>
            <a:r>
              <a:rPr dirty="0" sz="4400" spc="-345">
                <a:solidFill>
                  <a:srgbClr val="FFFFFF"/>
                </a:solidFill>
                <a:latin typeface="Arial Black"/>
                <a:cs typeface="Arial Black"/>
              </a:rPr>
              <a:t>Personal</a:t>
            </a:r>
            <a:r>
              <a:rPr dirty="0" sz="4400" spc="-2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55">
                <a:solidFill>
                  <a:srgbClr val="FFFFFF"/>
                </a:solidFill>
                <a:latin typeface="Arial Black"/>
                <a:cs typeface="Arial Black"/>
              </a:rPr>
              <a:t>Assistants,</a:t>
            </a:r>
            <a:r>
              <a:rPr dirty="0" sz="4400" spc="-26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215">
                <a:solidFill>
                  <a:srgbClr val="FFFFFF"/>
                </a:solidFill>
                <a:latin typeface="Arial Black"/>
                <a:cs typeface="Arial Black"/>
              </a:rPr>
              <a:t>Content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70">
                <a:solidFill>
                  <a:srgbClr val="FFFFFF"/>
                </a:solidFill>
                <a:latin typeface="Arial Black"/>
                <a:cs typeface="Arial Black"/>
              </a:rPr>
              <a:t>Recommendations, </a:t>
            </a:r>
            <a:r>
              <a:rPr dirty="0" sz="4400" spc="-300">
                <a:solidFill>
                  <a:srgbClr val="FFFFFF"/>
                </a:solidFill>
                <a:latin typeface="Arial Black"/>
                <a:cs typeface="Arial Black"/>
              </a:rPr>
              <a:t>Therapeutic</a:t>
            </a:r>
            <a:r>
              <a:rPr dirty="0" sz="4400" spc="-280">
                <a:solidFill>
                  <a:srgbClr val="FFFFFF"/>
                </a:solidFill>
                <a:latin typeface="Arial Black"/>
                <a:cs typeface="Arial Black"/>
              </a:rPr>
              <a:t> Chatbots,</a:t>
            </a:r>
            <a:r>
              <a:rPr dirty="0" sz="4400" spc="-27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280">
                <a:solidFill>
                  <a:srgbClr val="FFFFFF"/>
                </a:solidFill>
                <a:latin typeface="Arial Black"/>
                <a:cs typeface="Arial Black"/>
              </a:rPr>
              <a:t>Education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05">
                <a:solidFill>
                  <a:srgbClr val="FFFFFF"/>
                </a:solidFill>
                <a:latin typeface="Arial Black"/>
                <a:cs typeface="Arial Black"/>
              </a:rPr>
              <a:t>and</a:t>
            </a:r>
            <a:r>
              <a:rPr dirty="0" sz="4400" spc="-2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25">
                <a:solidFill>
                  <a:srgbClr val="FFFFFF"/>
                </a:solidFill>
                <a:latin typeface="Arial Black"/>
                <a:cs typeface="Arial Black"/>
              </a:rPr>
              <a:t>Tutoring, </a:t>
            </a:r>
            <a:r>
              <a:rPr dirty="0" sz="4400" spc="-285">
                <a:solidFill>
                  <a:srgbClr val="FFFFFF"/>
                </a:solidFill>
                <a:latin typeface="Arial Black"/>
                <a:cs typeface="Arial Black"/>
              </a:rPr>
              <a:t>Creative</a:t>
            </a:r>
            <a:r>
              <a:rPr dirty="0" sz="4400" spc="-27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220">
                <a:solidFill>
                  <a:srgbClr val="FFFFFF"/>
                </a:solidFill>
                <a:latin typeface="Arial Black"/>
                <a:cs typeface="Arial Black"/>
              </a:rPr>
              <a:t>Writing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65">
                <a:solidFill>
                  <a:srgbClr val="FFFFFF"/>
                </a:solidFill>
                <a:latin typeface="Arial Black"/>
                <a:cs typeface="Arial Black"/>
              </a:rPr>
              <a:t>Assistance,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30">
                <a:solidFill>
                  <a:srgbClr val="FFFFFF"/>
                </a:solidFill>
                <a:latin typeface="Arial Black"/>
                <a:cs typeface="Arial Black"/>
              </a:rPr>
              <a:t>Language</a:t>
            </a:r>
            <a:r>
              <a:rPr dirty="0" sz="4400" spc="-27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25">
                <a:solidFill>
                  <a:srgbClr val="FFFFFF"/>
                </a:solidFill>
                <a:latin typeface="Arial Black"/>
                <a:cs typeface="Arial Black"/>
              </a:rPr>
              <a:t>Learning, </a:t>
            </a:r>
            <a:r>
              <a:rPr dirty="0" sz="4400" spc="-335">
                <a:solidFill>
                  <a:srgbClr val="FFFFFF"/>
                </a:solidFill>
                <a:latin typeface="Arial Black"/>
                <a:cs typeface="Arial Black"/>
              </a:rPr>
              <a:t>Simulations</a:t>
            </a:r>
            <a:r>
              <a:rPr dirty="0" sz="4400" spc="-2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05">
                <a:solidFill>
                  <a:srgbClr val="FFFFFF"/>
                </a:solidFill>
                <a:latin typeface="Arial Black"/>
                <a:cs typeface="Arial Black"/>
              </a:rPr>
              <a:t>and</a:t>
            </a:r>
            <a:r>
              <a:rPr dirty="0" sz="4400" spc="-29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405">
                <a:solidFill>
                  <a:srgbClr val="FFFFFF"/>
                </a:solidFill>
                <a:latin typeface="Arial Black"/>
                <a:cs typeface="Arial Black"/>
              </a:rPr>
              <a:t>Games,</a:t>
            </a:r>
            <a:r>
              <a:rPr dirty="0" sz="4400" spc="-28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45">
                <a:solidFill>
                  <a:srgbClr val="FFFFFF"/>
                </a:solidFill>
                <a:latin typeface="Arial Black"/>
                <a:cs typeface="Arial Black"/>
              </a:rPr>
              <a:t>Legal</a:t>
            </a:r>
            <a:r>
              <a:rPr dirty="0" sz="4400" spc="-29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05">
                <a:solidFill>
                  <a:srgbClr val="FFFFFF"/>
                </a:solidFill>
                <a:latin typeface="Arial Black"/>
                <a:cs typeface="Arial Black"/>
              </a:rPr>
              <a:t>and</a:t>
            </a:r>
            <a:r>
              <a:rPr dirty="0" sz="4400" spc="-29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30">
                <a:solidFill>
                  <a:srgbClr val="FFFFFF"/>
                </a:solidFill>
                <a:latin typeface="Arial Black"/>
                <a:cs typeface="Arial Black"/>
              </a:rPr>
              <a:t>Compliance </a:t>
            </a:r>
            <a:r>
              <a:rPr dirty="0" sz="4400" spc="-365">
                <a:solidFill>
                  <a:srgbClr val="FFFFFF"/>
                </a:solidFill>
                <a:latin typeface="Arial Black"/>
                <a:cs typeface="Arial Black"/>
              </a:rPr>
              <a:t>Assistance,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80">
                <a:solidFill>
                  <a:srgbClr val="FFFFFF"/>
                </a:solidFill>
                <a:latin typeface="Arial Black"/>
                <a:cs typeface="Arial Black"/>
              </a:rPr>
              <a:t>Data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20">
                <a:solidFill>
                  <a:srgbClr val="FFFFFF"/>
                </a:solidFill>
                <a:latin typeface="Arial Black"/>
                <a:cs typeface="Arial Black"/>
              </a:rPr>
              <a:t>Extraction,</a:t>
            </a:r>
            <a:r>
              <a:rPr dirty="0" sz="4400" spc="-265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dirty="0" sz="4400" spc="-350">
                <a:solidFill>
                  <a:srgbClr val="FFFFFF"/>
                </a:solidFill>
                <a:latin typeface="Arial Black"/>
                <a:cs typeface="Arial Black"/>
              </a:rPr>
              <a:t>Accessibility...</a:t>
            </a:r>
            <a:endParaRPr sz="44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17899" y="3416808"/>
            <a:ext cx="8713792" cy="6833551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298125" y="273845"/>
            <a:ext cx="1576705" cy="4076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500" spc="170" b="1">
                <a:solidFill>
                  <a:srgbClr val="160101"/>
                </a:solidFill>
                <a:latin typeface="Arial"/>
                <a:cs typeface="Arial"/>
              </a:rPr>
              <a:t>@openAI</a:t>
            </a:r>
            <a:endParaRPr sz="250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310120" y="335421"/>
            <a:ext cx="115316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2F0301"/>
                </a:solidFill>
                <a:latin typeface="Arial"/>
                <a:cs typeface="Arial"/>
              </a:rPr>
              <a:t>Research</a:t>
            </a:r>
            <a:r>
              <a:rPr dirty="0" sz="1800" spc="25">
                <a:solidFill>
                  <a:srgbClr val="2F0301"/>
                </a:solidFill>
                <a:latin typeface="Arial"/>
                <a:cs typeface="Arial"/>
              </a:rPr>
              <a:t> </a:t>
            </a:r>
            <a:r>
              <a:rPr dirty="0" sz="1200" spc="-50">
                <a:solidFill>
                  <a:srgbClr val="2F0301"/>
                </a:solidFill>
                <a:latin typeface="Arial"/>
                <a:cs typeface="Arial"/>
              </a:rPr>
              <a:t>v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4870852" y="335421"/>
            <a:ext cx="52641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2F0301"/>
                </a:solidFill>
                <a:latin typeface="Arial"/>
                <a:cs typeface="Arial"/>
              </a:rPr>
              <a:t>API</a:t>
            </a:r>
            <a:r>
              <a:rPr dirty="0" sz="1800" spc="-85">
                <a:solidFill>
                  <a:srgbClr val="2F0301"/>
                </a:solidFill>
                <a:latin typeface="Arial"/>
                <a:cs typeface="Arial"/>
              </a:rPr>
              <a:t> </a:t>
            </a:r>
            <a:r>
              <a:rPr dirty="0" sz="1200" spc="-50">
                <a:solidFill>
                  <a:srgbClr val="2F0301"/>
                </a:solidFill>
                <a:latin typeface="Arial"/>
                <a:cs typeface="Arial"/>
              </a:rPr>
              <a:t>v</a:t>
            </a:r>
            <a:endParaRPr sz="12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797257" y="335421"/>
            <a:ext cx="112839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2F0301"/>
                </a:solidFill>
                <a:latin typeface="Arial"/>
                <a:cs typeface="Arial"/>
              </a:rPr>
              <a:t>ChatGPT</a:t>
            </a:r>
            <a:r>
              <a:rPr dirty="0" sz="1800" spc="40">
                <a:solidFill>
                  <a:srgbClr val="2F0301"/>
                </a:solidFill>
                <a:latin typeface="Arial"/>
                <a:cs typeface="Arial"/>
              </a:rPr>
              <a:t> </a:t>
            </a:r>
            <a:r>
              <a:rPr dirty="0" sz="1200" spc="-50">
                <a:solidFill>
                  <a:srgbClr val="2F0301"/>
                </a:solidFill>
                <a:latin typeface="Arial"/>
                <a:cs typeface="Arial"/>
              </a:rPr>
              <a:t>v</a:t>
            </a:r>
            <a:endParaRPr sz="12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7313017" y="335421"/>
            <a:ext cx="70040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2F0301"/>
                </a:solidFill>
                <a:latin typeface="Arial"/>
                <a:cs typeface="Arial"/>
              </a:rPr>
              <a:t>Safety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8309795" y="335421"/>
            <a:ext cx="118491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2F0301"/>
                </a:solidFill>
                <a:latin typeface="Arial"/>
                <a:cs typeface="Arial"/>
              </a:rPr>
              <a:t>Company</a:t>
            </a:r>
            <a:r>
              <a:rPr dirty="0" sz="1800" spc="295">
                <a:solidFill>
                  <a:srgbClr val="2F0301"/>
                </a:solidFill>
                <a:latin typeface="Arial"/>
                <a:cs typeface="Arial"/>
              </a:rPr>
              <a:t> </a:t>
            </a:r>
            <a:r>
              <a:rPr dirty="0" sz="1200" spc="-50">
                <a:solidFill>
                  <a:srgbClr val="2F0301"/>
                </a:solidFill>
                <a:latin typeface="Arial"/>
                <a:cs typeface="Arial"/>
              </a:rPr>
              <a:t>v</a:t>
            </a:r>
            <a:endParaRPr sz="120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3907859" y="349162"/>
            <a:ext cx="76517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2F0301"/>
                </a:solidFill>
                <a:latin typeface="Arial"/>
                <a:cs typeface="Arial"/>
              </a:rPr>
              <a:t>Search</a:t>
            </a:r>
            <a:endParaRPr sz="1800">
              <a:latin typeface="Arial"/>
              <a:cs typeface="Arial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14981758" y="349162"/>
            <a:ext cx="883919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480501"/>
                </a:solidFill>
                <a:latin typeface="Arial"/>
                <a:cs typeface="Arial"/>
              </a:rPr>
              <a:t>Log</a:t>
            </a:r>
            <a:r>
              <a:rPr dirty="0" sz="1800" spc="50">
                <a:solidFill>
                  <a:srgbClr val="480501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160101"/>
                </a:solidFill>
                <a:latin typeface="Arial"/>
                <a:cs typeface="Arial"/>
              </a:rPr>
              <a:t>in</a:t>
            </a:r>
            <a:r>
              <a:rPr dirty="0" sz="1800" spc="-80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1450" spc="-204">
                <a:solidFill>
                  <a:srgbClr val="2F0301"/>
                </a:solidFill>
                <a:latin typeface="Arial"/>
                <a:cs typeface="Arial"/>
              </a:rPr>
              <a:t>.71</a:t>
            </a:r>
            <a:endParaRPr sz="1450">
              <a:latin typeface="Arial"/>
              <a:cs typeface="Arial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16135198" y="349162"/>
            <a:ext cx="190944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>
                <a:solidFill>
                  <a:srgbClr val="671105"/>
                </a:solidFill>
                <a:latin typeface="Arial"/>
                <a:cs typeface="Arial"/>
              </a:rPr>
              <a:t>I</a:t>
            </a:r>
            <a:r>
              <a:rPr dirty="0" sz="1400" spc="430">
                <a:solidFill>
                  <a:srgbClr val="671105"/>
                </a:solidFill>
                <a:latin typeface="Arial"/>
                <a:cs typeface="Arial"/>
              </a:rPr>
              <a:t> </a:t>
            </a:r>
            <a:r>
              <a:rPr dirty="0" u="heavy" sz="1800">
                <a:solidFill>
                  <a:srgbClr val="1601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Try</a:t>
            </a:r>
            <a:r>
              <a:rPr dirty="0" u="heavy" sz="1800" spc="-125">
                <a:solidFill>
                  <a:srgbClr val="1601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 </a:t>
            </a:r>
            <a:r>
              <a:rPr dirty="0" u="heavy" sz="1800">
                <a:solidFill>
                  <a:srgbClr val="2F03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ChatGPT</a:t>
            </a:r>
            <a:r>
              <a:rPr dirty="0" sz="1800" spc="-125">
                <a:solidFill>
                  <a:srgbClr val="2F0301"/>
                </a:solidFill>
                <a:latin typeface="Arial"/>
                <a:cs typeface="Arial"/>
              </a:rPr>
              <a:t> </a:t>
            </a:r>
            <a:r>
              <a:rPr dirty="0" u="heavy" sz="1450" spc="-140">
                <a:solidFill>
                  <a:srgbClr val="2F0301"/>
                </a:solidFill>
                <a:uFill>
                  <a:solidFill>
                    <a:srgbClr val="671105"/>
                  </a:solidFill>
                </a:uFill>
                <a:latin typeface="Arial"/>
                <a:cs typeface="Arial"/>
              </a:rPr>
              <a:t>.71</a:t>
            </a:r>
            <a:r>
              <a:rPr dirty="0" u="heavy" sz="1450" spc="380">
                <a:solidFill>
                  <a:srgbClr val="2F0301"/>
                </a:solidFill>
                <a:uFill>
                  <a:solidFill>
                    <a:srgbClr val="671105"/>
                  </a:solidFill>
                </a:uFill>
                <a:latin typeface="Arial"/>
                <a:cs typeface="Arial"/>
              </a:rPr>
              <a:t> </a:t>
            </a:r>
            <a:r>
              <a:rPr dirty="0" sz="1400" spc="-50">
                <a:solidFill>
                  <a:srgbClr val="671105"/>
                </a:solidFill>
                <a:latin typeface="Arial"/>
                <a:cs typeface="Arial"/>
              </a:rPr>
              <a:t>I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307647" y="3431079"/>
            <a:ext cx="6974840" cy="2174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6700" spc="70" b="1">
                <a:solidFill>
                  <a:srgbClr val="160101"/>
                </a:solidFill>
                <a:latin typeface="Arial"/>
                <a:cs typeface="Arial"/>
              </a:rPr>
              <a:t>OpenAI</a:t>
            </a:r>
            <a:r>
              <a:rPr dirty="0" sz="6700" spc="225" b="1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6700" spc="-25" b="1">
                <a:solidFill>
                  <a:srgbClr val="160101"/>
                </a:solidFill>
                <a:latin typeface="Arial"/>
                <a:cs typeface="Arial"/>
              </a:rPr>
              <a:t>API</a:t>
            </a:r>
            <a:endParaRPr sz="6700">
              <a:latin typeface="Arial"/>
              <a:cs typeface="Arial"/>
            </a:endParaRPr>
          </a:p>
          <a:p>
            <a:pPr marL="17145" marR="5080">
              <a:lnSpc>
                <a:spcPct val="108000"/>
              </a:lnSpc>
              <a:spcBef>
                <a:spcPts val="1870"/>
              </a:spcBef>
            </a:pPr>
            <a:r>
              <a:rPr dirty="0" sz="2700">
                <a:solidFill>
                  <a:srgbClr val="160101"/>
                </a:solidFill>
                <a:latin typeface="Arial"/>
                <a:cs typeface="Arial"/>
              </a:rPr>
              <a:t>We're</a:t>
            </a:r>
            <a:r>
              <a:rPr dirty="0" sz="2700" spc="10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>
                <a:solidFill>
                  <a:srgbClr val="160101"/>
                </a:solidFill>
                <a:latin typeface="Arial"/>
                <a:cs typeface="Arial"/>
              </a:rPr>
              <a:t>releasing</a:t>
            </a:r>
            <a:r>
              <a:rPr dirty="0" sz="2700" spc="135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 spc="55">
                <a:solidFill>
                  <a:srgbClr val="160101"/>
                </a:solidFill>
                <a:latin typeface="Arial"/>
                <a:cs typeface="Arial"/>
              </a:rPr>
              <a:t>an</a:t>
            </a:r>
            <a:r>
              <a:rPr dirty="0" sz="2700" spc="-40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>
                <a:solidFill>
                  <a:srgbClr val="160101"/>
                </a:solidFill>
                <a:latin typeface="Arial"/>
                <a:cs typeface="Arial"/>
              </a:rPr>
              <a:t>API</a:t>
            </a:r>
            <a:r>
              <a:rPr dirty="0" sz="2700" spc="-125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 spc="80">
                <a:solidFill>
                  <a:srgbClr val="160101"/>
                </a:solidFill>
                <a:latin typeface="Arial"/>
                <a:cs typeface="Arial"/>
              </a:rPr>
              <a:t>for</a:t>
            </a:r>
            <a:r>
              <a:rPr dirty="0" sz="2700" spc="50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 spc="60">
                <a:solidFill>
                  <a:srgbClr val="160101"/>
                </a:solidFill>
                <a:latin typeface="Arial"/>
                <a:cs typeface="Arial"/>
              </a:rPr>
              <a:t>accessing</a:t>
            </a:r>
            <a:r>
              <a:rPr dirty="0" sz="2700" spc="135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 spc="75">
                <a:solidFill>
                  <a:srgbClr val="160101"/>
                </a:solidFill>
                <a:latin typeface="Arial"/>
                <a:cs typeface="Arial"/>
              </a:rPr>
              <a:t>new</a:t>
            </a:r>
            <a:r>
              <a:rPr dirty="0" sz="2700" spc="-60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 spc="90">
                <a:solidFill>
                  <a:srgbClr val="160101"/>
                </a:solidFill>
                <a:latin typeface="Arial"/>
                <a:cs typeface="Arial"/>
              </a:rPr>
              <a:t>Al </a:t>
            </a:r>
            <a:r>
              <a:rPr dirty="0" sz="2700" spc="100">
                <a:solidFill>
                  <a:srgbClr val="160101"/>
                </a:solidFill>
                <a:latin typeface="Arial"/>
                <a:cs typeface="Arial"/>
              </a:rPr>
              <a:t>models</a:t>
            </a:r>
            <a:r>
              <a:rPr dirty="0" sz="2700" spc="-30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 spc="90">
                <a:solidFill>
                  <a:srgbClr val="160101"/>
                </a:solidFill>
                <a:latin typeface="Arial"/>
                <a:cs typeface="Arial"/>
              </a:rPr>
              <a:t>developed</a:t>
            </a:r>
            <a:r>
              <a:rPr dirty="0" sz="2700" spc="-5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 spc="110">
                <a:solidFill>
                  <a:srgbClr val="160101"/>
                </a:solidFill>
                <a:latin typeface="Arial"/>
                <a:cs typeface="Arial"/>
              </a:rPr>
              <a:t>by</a:t>
            </a:r>
            <a:r>
              <a:rPr dirty="0" sz="2700" spc="-175">
                <a:solidFill>
                  <a:srgbClr val="160101"/>
                </a:solidFill>
                <a:latin typeface="Arial"/>
                <a:cs typeface="Arial"/>
              </a:rPr>
              <a:t> </a:t>
            </a:r>
            <a:r>
              <a:rPr dirty="0" sz="2700" spc="40">
                <a:solidFill>
                  <a:srgbClr val="160101"/>
                </a:solidFill>
                <a:latin typeface="Arial"/>
                <a:cs typeface="Arial"/>
              </a:rPr>
              <a:t>OpenAI.</a:t>
            </a:r>
            <a:endParaRPr sz="2700">
              <a:latin typeface="Arial"/>
              <a:cs typeface="Arial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289925" y="6051421"/>
            <a:ext cx="135572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>
                <a:solidFill>
                  <a:srgbClr val="671105"/>
                </a:solidFill>
                <a:latin typeface="Arial"/>
                <a:cs typeface="Arial"/>
              </a:rPr>
              <a:t>I</a:t>
            </a:r>
            <a:r>
              <a:rPr dirty="0" sz="1500" spc="385">
                <a:solidFill>
                  <a:srgbClr val="671105"/>
                </a:solidFill>
                <a:latin typeface="Arial"/>
                <a:cs typeface="Arial"/>
              </a:rPr>
              <a:t> </a:t>
            </a:r>
            <a:r>
              <a:rPr dirty="0" u="heavy" sz="1800">
                <a:solidFill>
                  <a:srgbClr val="2F03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Sign</a:t>
            </a:r>
            <a:r>
              <a:rPr dirty="0" u="heavy" sz="1800" spc="-114">
                <a:solidFill>
                  <a:srgbClr val="2F03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 </a:t>
            </a:r>
            <a:r>
              <a:rPr dirty="0" u="heavy" sz="1800" spc="85">
                <a:solidFill>
                  <a:srgbClr val="2F03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up</a:t>
            </a:r>
            <a:r>
              <a:rPr dirty="0" sz="1800" spc="-125">
                <a:solidFill>
                  <a:srgbClr val="2F0301"/>
                </a:solidFill>
                <a:latin typeface="Arial"/>
                <a:cs typeface="Arial"/>
              </a:rPr>
              <a:t> </a:t>
            </a:r>
            <a:r>
              <a:rPr dirty="0" u="heavy" sz="1450" spc="-145">
                <a:solidFill>
                  <a:srgbClr val="160101"/>
                </a:solidFill>
                <a:uFill>
                  <a:solidFill>
                    <a:srgbClr val="671105"/>
                  </a:solidFill>
                </a:uFill>
                <a:latin typeface="Arial"/>
                <a:cs typeface="Arial"/>
              </a:rPr>
              <a:t>.71</a:t>
            </a:r>
            <a:r>
              <a:rPr dirty="0" u="heavy" sz="1450" spc="340">
                <a:solidFill>
                  <a:srgbClr val="160101"/>
                </a:solidFill>
                <a:uFill>
                  <a:solidFill>
                    <a:srgbClr val="671105"/>
                  </a:solidFill>
                </a:uFill>
                <a:latin typeface="Arial"/>
                <a:cs typeface="Arial"/>
              </a:rPr>
              <a:t> </a:t>
            </a:r>
            <a:r>
              <a:rPr dirty="0" sz="1500" spc="-50">
                <a:solidFill>
                  <a:srgbClr val="671105"/>
                </a:solidFill>
                <a:latin typeface="Arial"/>
                <a:cs typeface="Arial"/>
              </a:rPr>
              <a:t>I</a:t>
            </a:r>
            <a:endParaRPr sz="1500">
              <a:latin typeface="Arial"/>
              <a:cs typeface="Arial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1927995" y="6051421"/>
            <a:ext cx="164909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heavy" sz="1800">
                <a:solidFill>
                  <a:srgbClr val="4805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E</a:t>
            </a:r>
            <a:r>
              <a:rPr dirty="0" u="heavy" sz="1800">
                <a:solidFill>
                  <a:srgbClr val="2F03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x</a:t>
            </a:r>
            <a:r>
              <a:rPr dirty="0" u="heavy" sz="1800">
                <a:solidFill>
                  <a:srgbClr val="1601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p</a:t>
            </a:r>
            <a:r>
              <a:rPr dirty="0" u="heavy" sz="1800">
                <a:solidFill>
                  <a:srgbClr val="4805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l</a:t>
            </a:r>
            <a:r>
              <a:rPr dirty="0" u="heavy" sz="1800">
                <a:solidFill>
                  <a:srgbClr val="1601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o</a:t>
            </a:r>
            <a:r>
              <a:rPr dirty="0" u="heavy" sz="1800">
                <a:solidFill>
                  <a:srgbClr val="4805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r</a:t>
            </a:r>
            <a:r>
              <a:rPr dirty="0" u="heavy" sz="1800">
                <a:solidFill>
                  <a:srgbClr val="2F03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e</a:t>
            </a:r>
            <a:r>
              <a:rPr dirty="0" u="heavy" sz="1800" spc="-5">
                <a:solidFill>
                  <a:srgbClr val="2F03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 </a:t>
            </a:r>
            <a:r>
              <a:rPr dirty="0" u="heavy" sz="1800">
                <a:solidFill>
                  <a:srgbClr val="1601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the</a:t>
            </a:r>
            <a:r>
              <a:rPr dirty="0" u="heavy" sz="1800" spc="275">
                <a:solidFill>
                  <a:srgbClr val="1601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 </a:t>
            </a:r>
            <a:r>
              <a:rPr dirty="0" u="heavy" sz="1800" spc="-25">
                <a:solidFill>
                  <a:srgbClr val="2F0301"/>
                </a:solidFill>
                <a:uFill>
                  <a:solidFill>
                    <a:srgbClr val="2F0301"/>
                  </a:solidFill>
                </a:uFill>
                <a:latin typeface="Arial"/>
                <a:cs typeface="Arial"/>
              </a:rPr>
              <a:t>API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3172174" y="2673604"/>
            <a:ext cx="3457575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385">
                <a:solidFill>
                  <a:srgbClr val="130F25"/>
                </a:solidFill>
                <a:latin typeface="Arial Black"/>
                <a:cs typeface="Arial Black"/>
              </a:rPr>
              <a:t>Bias</a:t>
            </a:r>
            <a:r>
              <a:rPr dirty="0" sz="3400" spc="-245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270">
                <a:solidFill>
                  <a:srgbClr val="130F25"/>
                </a:solidFill>
                <a:latin typeface="Arial Black"/>
                <a:cs typeface="Arial Black"/>
              </a:rPr>
              <a:t>and</a:t>
            </a:r>
            <a:r>
              <a:rPr dirty="0" sz="3400" spc="-240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315">
                <a:solidFill>
                  <a:srgbClr val="130F25"/>
                </a:solidFill>
                <a:latin typeface="Arial Black"/>
                <a:cs typeface="Arial Black"/>
              </a:rPr>
              <a:t>fairness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3172174" y="4639564"/>
            <a:ext cx="1521460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310">
                <a:solidFill>
                  <a:srgbClr val="130F25"/>
                </a:solidFill>
                <a:latin typeface="Arial Black"/>
                <a:cs typeface="Arial Black"/>
              </a:rPr>
              <a:t>Privacy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172174" y="6608571"/>
            <a:ext cx="7028180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75">
                <a:solidFill>
                  <a:srgbClr val="130F25"/>
                </a:solidFill>
                <a:latin typeface="Arial Black"/>
                <a:cs typeface="Arial Black"/>
              </a:rPr>
              <a:t>Misinformation</a:t>
            </a:r>
            <a:r>
              <a:rPr dirty="0" sz="3400" spc="-210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270">
                <a:solidFill>
                  <a:srgbClr val="130F25"/>
                </a:solidFill>
                <a:latin typeface="Arial Black"/>
                <a:cs typeface="Arial Black"/>
              </a:rPr>
              <a:t>and</a:t>
            </a:r>
            <a:r>
              <a:rPr dirty="0" sz="3400" spc="-210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280">
                <a:solidFill>
                  <a:srgbClr val="130F25"/>
                </a:solidFill>
                <a:latin typeface="Arial Black"/>
                <a:cs typeface="Arial Black"/>
              </a:rPr>
              <a:t>disinformation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3172174" y="8577579"/>
            <a:ext cx="4187190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04">
                <a:solidFill>
                  <a:srgbClr val="130F25"/>
                </a:solidFill>
                <a:latin typeface="Arial Black"/>
                <a:cs typeface="Arial Black"/>
              </a:rPr>
              <a:t>Content</a:t>
            </a:r>
            <a:r>
              <a:rPr dirty="0" sz="3400" spc="-250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285">
                <a:solidFill>
                  <a:srgbClr val="130F25"/>
                </a:solidFill>
                <a:latin typeface="Arial Black"/>
                <a:cs typeface="Arial Black"/>
              </a:rPr>
              <a:t>moderation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91947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330">
                <a:solidFill>
                  <a:srgbClr val="130F25"/>
                </a:solidFill>
              </a:rPr>
              <a:t>Ethical</a:t>
            </a:r>
            <a:r>
              <a:rPr dirty="0" sz="4800" spc="-305">
                <a:solidFill>
                  <a:srgbClr val="130F25"/>
                </a:solidFill>
              </a:rPr>
              <a:t> </a:t>
            </a:r>
            <a:r>
              <a:rPr dirty="0" sz="4800" spc="-320">
                <a:solidFill>
                  <a:srgbClr val="130F25"/>
                </a:solidFill>
              </a:rPr>
              <a:t>Considerations</a:t>
            </a:r>
            <a:endParaRPr sz="4800"/>
          </a:p>
        </p:txBody>
      </p:sp>
      <p:grpSp>
        <p:nvGrpSpPr>
          <p:cNvPr id="7" name="object 7" descr=""/>
          <p:cNvGrpSpPr/>
          <p:nvPr/>
        </p:nvGrpSpPr>
        <p:grpSpPr>
          <a:xfrm>
            <a:off x="1003300" y="2274887"/>
            <a:ext cx="1398905" cy="7302500"/>
            <a:chOff x="1003300" y="2274887"/>
            <a:chExt cx="1398905" cy="7302500"/>
          </a:xfrm>
        </p:grpSpPr>
        <p:pic>
          <p:nvPicPr>
            <p:cNvPr id="8" name="object 8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4094" y="2274887"/>
              <a:ext cx="1396999" cy="1397000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3300" y="6208712"/>
              <a:ext cx="1398587" cy="1398587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3300" y="4240212"/>
              <a:ext cx="1398587" cy="1398587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3300" y="8178800"/>
              <a:ext cx="1398587" cy="139858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3172174" y="2673604"/>
            <a:ext cx="1765935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25">
                <a:solidFill>
                  <a:srgbClr val="130F25"/>
                </a:solidFill>
                <a:latin typeface="Arial Black"/>
                <a:cs typeface="Arial Black"/>
              </a:rPr>
              <a:t>Consent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3172174" y="4639564"/>
            <a:ext cx="4234815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70">
                <a:solidFill>
                  <a:srgbClr val="130F25"/>
                </a:solidFill>
                <a:latin typeface="Arial Black"/>
                <a:cs typeface="Arial Black"/>
              </a:rPr>
              <a:t>Intellectual</a:t>
            </a:r>
            <a:r>
              <a:rPr dirty="0" sz="3400" spc="-220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195">
                <a:solidFill>
                  <a:srgbClr val="130F25"/>
                </a:solidFill>
                <a:latin typeface="Arial Black"/>
                <a:cs typeface="Arial Black"/>
              </a:rPr>
              <a:t>property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172174" y="6608571"/>
            <a:ext cx="3675379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65">
                <a:solidFill>
                  <a:srgbClr val="130F25"/>
                </a:solidFill>
                <a:latin typeface="Arial Black"/>
                <a:cs typeface="Arial Black"/>
              </a:rPr>
              <a:t>Job</a:t>
            </a:r>
            <a:r>
              <a:rPr dirty="0" sz="3400" spc="-240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300">
                <a:solidFill>
                  <a:srgbClr val="130F25"/>
                </a:solidFill>
                <a:latin typeface="Arial Black"/>
                <a:cs typeface="Arial Black"/>
              </a:rPr>
              <a:t>displacement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3172174" y="8577579"/>
            <a:ext cx="1731645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80">
                <a:solidFill>
                  <a:srgbClr val="130F25"/>
                </a:solidFill>
                <a:latin typeface="Arial Black"/>
                <a:cs typeface="Arial Black"/>
              </a:rPr>
              <a:t>Security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91947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335">
                <a:solidFill>
                  <a:srgbClr val="130F25"/>
                </a:solidFill>
              </a:rPr>
              <a:t>Ethical</a:t>
            </a:r>
            <a:r>
              <a:rPr dirty="0" sz="4800" spc="-300">
                <a:solidFill>
                  <a:srgbClr val="130F25"/>
                </a:solidFill>
              </a:rPr>
              <a:t> </a:t>
            </a:r>
            <a:r>
              <a:rPr dirty="0" sz="4800" spc="-320">
                <a:solidFill>
                  <a:srgbClr val="130F25"/>
                </a:solidFill>
              </a:rPr>
              <a:t>Considerations</a:t>
            </a:r>
            <a:endParaRPr sz="4800"/>
          </a:p>
        </p:txBody>
      </p:sp>
      <p:grpSp>
        <p:nvGrpSpPr>
          <p:cNvPr id="7" name="object 7" descr=""/>
          <p:cNvGrpSpPr/>
          <p:nvPr/>
        </p:nvGrpSpPr>
        <p:grpSpPr>
          <a:xfrm>
            <a:off x="1003300" y="2274887"/>
            <a:ext cx="1398905" cy="7302500"/>
            <a:chOff x="1003300" y="2274887"/>
            <a:chExt cx="1398905" cy="7302500"/>
          </a:xfrm>
        </p:grpSpPr>
        <p:pic>
          <p:nvPicPr>
            <p:cNvPr id="8" name="object 8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4094" y="2274887"/>
              <a:ext cx="1396999" cy="1397000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3300" y="6208712"/>
              <a:ext cx="1398587" cy="1398587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3300" y="4240212"/>
              <a:ext cx="1398587" cy="1398587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3300" y="8178800"/>
              <a:ext cx="1398587" cy="139858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3172174" y="2673604"/>
            <a:ext cx="4071620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315">
                <a:solidFill>
                  <a:srgbClr val="130F25"/>
                </a:solidFill>
                <a:latin typeface="Arial Black"/>
                <a:cs typeface="Arial Black"/>
              </a:rPr>
              <a:t>Deepfake</a:t>
            </a:r>
            <a:r>
              <a:rPr dirty="0" sz="3400" spc="-175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210">
                <a:solidFill>
                  <a:srgbClr val="130F25"/>
                </a:solidFill>
                <a:latin typeface="Arial Black"/>
                <a:cs typeface="Arial Black"/>
              </a:rPr>
              <a:t>detection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3172174" y="4639564"/>
            <a:ext cx="6697980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70">
                <a:solidFill>
                  <a:srgbClr val="130F25"/>
                </a:solidFill>
                <a:latin typeface="Arial Black"/>
                <a:cs typeface="Arial Black"/>
              </a:rPr>
              <a:t>Accountability</a:t>
            </a:r>
            <a:r>
              <a:rPr dirty="0" sz="3400" spc="-215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270">
                <a:solidFill>
                  <a:srgbClr val="130F25"/>
                </a:solidFill>
                <a:latin typeface="Arial Black"/>
                <a:cs typeface="Arial Black"/>
              </a:rPr>
              <a:t>and</a:t>
            </a:r>
            <a:r>
              <a:rPr dirty="0" sz="3400" spc="-215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295">
                <a:solidFill>
                  <a:srgbClr val="130F25"/>
                </a:solidFill>
                <a:latin typeface="Arial Black"/>
                <a:cs typeface="Arial Black"/>
              </a:rPr>
              <a:t>transparency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172174" y="6608571"/>
            <a:ext cx="4519930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80">
                <a:solidFill>
                  <a:srgbClr val="130F25"/>
                </a:solidFill>
                <a:latin typeface="Arial Black"/>
                <a:cs typeface="Arial Black"/>
              </a:rPr>
              <a:t>Environmental</a:t>
            </a:r>
            <a:r>
              <a:rPr dirty="0" sz="3400" spc="-185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315">
                <a:solidFill>
                  <a:srgbClr val="130F25"/>
                </a:solidFill>
                <a:latin typeface="Arial Black"/>
                <a:cs typeface="Arial Black"/>
              </a:rPr>
              <a:t>impact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3172174" y="8577579"/>
            <a:ext cx="4741545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80">
                <a:solidFill>
                  <a:srgbClr val="130F25"/>
                </a:solidFill>
                <a:latin typeface="Arial Black"/>
                <a:cs typeface="Arial Black"/>
              </a:rPr>
              <a:t>Regulatory</a:t>
            </a:r>
            <a:r>
              <a:rPr dirty="0" sz="3400" spc="-235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305">
                <a:solidFill>
                  <a:srgbClr val="130F25"/>
                </a:solidFill>
                <a:latin typeface="Arial Black"/>
                <a:cs typeface="Arial Black"/>
              </a:rPr>
              <a:t>compliance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91947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335">
                <a:solidFill>
                  <a:srgbClr val="130F25"/>
                </a:solidFill>
              </a:rPr>
              <a:t>Ethical</a:t>
            </a:r>
            <a:r>
              <a:rPr dirty="0" sz="4800" spc="-300">
                <a:solidFill>
                  <a:srgbClr val="130F25"/>
                </a:solidFill>
              </a:rPr>
              <a:t> </a:t>
            </a:r>
            <a:r>
              <a:rPr dirty="0" sz="4800" spc="-320">
                <a:solidFill>
                  <a:srgbClr val="130F25"/>
                </a:solidFill>
              </a:rPr>
              <a:t>Considerations</a:t>
            </a:r>
            <a:endParaRPr sz="4800"/>
          </a:p>
        </p:txBody>
      </p:sp>
      <p:grpSp>
        <p:nvGrpSpPr>
          <p:cNvPr id="7" name="object 7" descr=""/>
          <p:cNvGrpSpPr/>
          <p:nvPr/>
        </p:nvGrpSpPr>
        <p:grpSpPr>
          <a:xfrm>
            <a:off x="1003300" y="2274887"/>
            <a:ext cx="1398905" cy="7302500"/>
            <a:chOff x="1003300" y="2274887"/>
            <a:chExt cx="1398905" cy="7302500"/>
          </a:xfrm>
        </p:grpSpPr>
        <p:pic>
          <p:nvPicPr>
            <p:cNvPr id="8" name="object 8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3300" y="8178800"/>
              <a:ext cx="1398587" cy="1398587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3300" y="4240212"/>
              <a:ext cx="1398587" cy="1398587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4094" y="2274887"/>
              <a:ext cx="1396999" cy="1397000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3300" y="6208712"/>
              <a:ext cx="1398587" cy="139858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3172174" y="2673604"/>
            <a:ext cx="3865245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80">
                <a:solidFill>
                  <a:srgbClr val="130F25"/>
                </a:solidFill>
                <a:latin typeface="Arial Black"/>
                <a:cs typeface="Arial Black"/>
              </a:rPr>
              <a:t>Ethical</a:t>
            </a:r>
            <a:r>
              <a:rPr dirty="0" sz="3400" spc="-240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385">
                <a:solidFill>
                  <a:srgbClr val="130F25"/>
                </a:solidFill>
                <a:latin typeface="Arial Black"/>
                <a:cs typeface="Arial Black"/>
              </a:rPr>
              <a:t>AI</a:t>
            </a:r>
            <a:r>
              <a:rPr dirty="0" sz="3400" spc="-240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315">
                <a:solidFill>
                  <a:srgbClr val="130F25"/>
                </a:solidFill>
                <a:latin typeface="Arial Black"/>
                <a:cs typeface="Arial Black"/>
              </a:rPr>
              <a:t>research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3172174" y="4639564"/>
            <a:ext cx="2604770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305">
                <a:solidFill>
                  <a:srgbClr val="130F25"/>
                </a:solidFill>
                <a:latin typeface="Arial Black"/>
                <a:cs typeface="Arial Black"/>
              </a:rPr>
              <a:t>Accessibility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172174" y="6608571"/>
            <a:ext cx="5459095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60">
                <a:solidFill>
                  <a:srgbClr val="130F25"/>
                </a:solidFill>
                <a:latin typeface="Arial Black"/>
                <a:cs typeface="Arial Black"/>
              </a:rPr>
              <a:t>Multidisciplinary</a:t>
            </a:r>
            <a:r>
              <a:rPr dirty="0" sz="3400" spc="-180">
                <a:solidFill>
                  <a:srgbClr val="130F25"/>
                </a:solidFill>
                <a:latin typeface="Arial Black"/>
                <a:cs typeface="Arial Black"/>
              </a:rPr>
              <a:t> </a:t>
            </a:r>
            <a:r>
              <a:rPr dirty="0" sz="3400" spc="-290">
                <a:solidFill>
                  <a:srgbClr val="130F25"/>
                </a:solidFill>
                <a:latin typeface="Arial Black"/>
                <a:cs typeface="Arial Black"/>
              </a:rPr>
              <a:t>approach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3172174" y="8577579"/>
            <a:ext cx="3047365" cy="543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400" spc="-225">
                <a:solidFill>
                  <a:srgbClr val="130F25"/>
                </a:solidFill>
                <a:latin typeface="Arial Black"/>
                <a:cs typeface="Arial Black"/>
              </a:rPr>
              <a:t>Ongoing </a:t>
            </a:r>
            <a:r>
              <a:rPr dirty="0" sz="3400" spc="-170">
                <a:solidFill>
                  <a:srgbClr val="130F25"/>
                </a:solidFill>
                <a:latin typeface="Arial Black"/>
                <a:cs typeface="Arial Black"/>
              </a:rPr>
              <a:t>effort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91947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-335">
                <a:solidFill>
                  <a:srgbClr val="130F25"/>
                </a:solidFill>
              </a:rPr>
              <a:t>Ethical</a:t>
            </a:r>
            <a:r>
              <a:rPr dirty="0" sz="4800" spc="-300">
                <a:solidFill>
                  <a:srgbClr val="130F25"/>
                </a:solidFill>
              </a:rPr>
              <a:t> </a:t>
            </a:r>
            <a:r>
              <a:rPr dirty="0" sz="4800" spc="-320">
                <a:solidFill>
                  <a:srgbClr val="130F25"/>
                </a:solidFill>
              </a:rPr>
              <a:t>Considerations</a:t>
            </a:r>
            <a:endParaRPr sz="4800"/>
          </a:p>
        </p:txBody>
      </p:sp>
      <p:grpSp>
        <p:nvGrpSpPr>
          <p:cNvPr id="7" name="object 7" descr=""/>
          <p:cNvGrpSpPr/>
          <p:nvPr/>
        </p:nvGrpSpPr>
        <p:grpSpPr>
          <a:xfrm>
            <a:off x="1003300" y="2274887"/>
            <a:ext cx="1398905" cy="7302500"/>
            <a:chOff x="1003300" y="2274887"/>
            <a:chExt cx="1398905" cy="7302500"/>
          </a:xfrm>
        </p:grpSpPr>
        <p:pic>
          <p:nvPicPr>
            <p:cNvPr id="8" name="object 8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4094" y="2274887"/>
              <a:ext cx="1396999" cy="1397000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3300" y="6208712"/>
              <a:ext cx="1398587" cy="1398587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3300" y="8178800"/>
              <a:ext cx="1398587" cy="1398587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3300" y="4240212"/>
              <a:ext cx="1398587" cy="139858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2024-03-12T06:49:30Z</dcterms:created>
  <dcterms:modified xsi:type="dcterms:W3CDTF">2024-03-12T06:49:30Z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2023-11-03T00:00:00Z</vt:filetime>
  </property>
  <property fmtid="{D5CDD505-2E9C-101B-9397-08002B2CF9AE}" pid="3" name="LastSaved">
    <vt:filetime>2024-03-12T00:00:00Z</vt:filetime>
  </property>
  <property fmtid="{D5CDD505-2E9C-101B-9397-08002B2CF9AE}" pid="4" name="Producer">
    <vt:lpwstr>macOS Version 13.6 (Build 22G120) Quartz PDFContext</vt:lpwstr>
  </property>
</Properties>
</file>